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340" r:id="rId4"/>
    <p:sldId id="369" r:id="rId5"/>
    <p:sldId id="370" r:id="rId6"/>
    <p:sldId id="256" r:id="rId7"/>
    <p:sldId id="261" r:id="rId8"/>
    <p:sldId id="259" r:id="rId9"/>
    <p:sldId id="262" r:id="rId10"/>
    <p:sldId id="263" r:id="rId11"/>
    <p:sldId id="267" r:id="rId12"/>
    <p:sldId id="319" r:id="rId13"/>
    <p:sldId id="371" r:id="rId14"/>
    <p:sldId id="372" r:id="rId15"/>
    <p:sldId id="373" r:id="rId16"/>
    <p:sldId id="374" r:id="rId17"/>
    <p:sldId id="375" r:id="rId18"/>
    <p:sldId id="376" r:id="rId19"/>
    <p:sldId id="383" r:id="rId20"/>
    <p:sldId id="377" r:id="rId21"/>
    <p:sldId id="378" r:id="rId22"/>
    <p:sldId id="379" r:id="rId23"/>
    <p:sldId id="380" r:id="rId24"/>
    <p:sldId id="381" r:id="rId25"/>
    <p:sldId id="382" r:id="rId26"/>
    <p:sldId id="384" r:id="rId27"/>
    <p:sldId id="385" r:id="rId28"/>
    <p:sldId id="386" r:id="rId29"/>
    <p:sldId id="387" r:id="rId30"/>
    <p:sldId id="388" r:id="rId31"/>
    <p:sldId id="390" r:id="rId32"/>
    <p:sldId id="391" r:id="rId33"/>
    <p:sldId id="362" r:id="rId34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37A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48" autoAdjust="0"/>
    <p:restoredTop sz="94660" autoAdjust="0"/>
  </p:normalViewPr>
  <p:slideViewPr>
    <p:cSldViewPr>
      <p:cViewPr varScale="1">
        <p:scale>
          <a:sx n="114" d="100"/>
          <a:sy n="114" d="100"/>
        </p:scale>
        <p:origin x="562" y="91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15096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DE26B-ADEE-435C-8BAC-0D000D3D0C2E}" type="datetimeFigureOut">
              <a:rPr lang="en-US" smtClean="0"/>
              <a:pPr/>
              <a:t>3/12/2018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E3E0C8-5086-4636-8B25-5493457037D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dissolv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DE26B-ADEE-435C-8BAC-0D000D3D0C2E}" type="datetimeFigureOut">
              <a:rPr lang="en-US" smtClean="0"/>
              <a:pPr/>
              <a:t>3/12/2018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E3E0C8-5086-4636-8B25-5493457037D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dissolv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DE26B-ADEE-435C-8BAC-0D000D3D0C2E}" type="datetimeFigureOut">
              <a:rPr lang="en-US" smtClean="0"/>
              <a:pPr/>
              <a:t>3/12/2018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E3E0C8-5086-4636-8B25-5493457037D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dissolv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DE26B-ADEE-435C-8BAC-0D000D3D0C2E}" type="datetimeFigureOut">
              <a:rPr lang="en-US" smtClean="0"/>
              <a:pPr/>
              <a:t>3/12/2018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E3E0C8-5086-4636-8B25-5493457037D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dissolv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DE26B-ADEE-435C-8BAC-0D000D3D0C2E}" type="datetimeFigureOut">
              <a:rPr lang="en-US" smtClean="0"/>
              <a:pPr/>
              <a:t>3/12/2018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E3E0C8-5086-4636-8B25-5493457037D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dissolv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DE26B-ADEE-435C-8BAC-0D000D3D0C2E}" type="datetimeFigureOut">
              <a:rPr lang="en-US" smtClean="0"/>
              <a:pPr/>
              <a:t>3/12/2018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E3E0C8-5086-4636-8B25-5493457037D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dissolv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DE26B-ADEE-435C-8BAC-0D000D3D0C2E}" type="datetimeFigureOut">
              <a:rPr lang="en-US" smtClean="0"/>
              <a:pPr/>
              <a:t>3/12/2018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E3E0C8-5086-4636-8B25-5493457037D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dissolv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DE26B-ADEE-435C-8BAC-0D000D3D0C2E}" type="datetimeFigureOut">
              <a:rPr lang="en-US" smtClean="0"/>
              <a:pPr/>
              <a:t>3/12/2018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E3E0C8-5086-4636-8B25-5493457037D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dissolv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DE26B-ADEE-435C-8BAC-0D000D3D0C2E}" type="datetimeFigureOut">
              <a:rPr lang="en-US" smtClean="0"/>
              <a:pPr/>
              <a:t>3/12/2018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E3E0C8-5086-4636-8B25-5493457037D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dissolv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DE26B-ADEE-435C-8BAC-0D000D3D0C2E}" type="datetimeFigureOut">
              <a:rPr lang="en-US" smtClean="0"/>
              <a:pPr/>
              <a:t>3/12/2018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E3E0C8-5086-4636-8B25-5493457037D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dissolv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DE26B-ADEE-435C-8BAC-0D000D3D0C2E}" type="datetimeFigureOut">
              <a:rPr lang="en-US" smtClean="0"/>
              <a:pPr/>
              <a:t>3/12/2018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E3E0C8-5086-4636-8B25-5493457037D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dissolv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8DE26B-ADEE-435C-8BAC-0D000D3D0C2E}" type="datetimeFigureOut">
              <a:rPr lang="en-US" smtClean="0"/>
              <a:pPr/>
              <a:t>3/12/2018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E3E0C8-5086-4636-8B25-5493457037D3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med">
    <p:dissolve/>
  </p:transition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hyperlink" Target="https://www.intechopen.com/source/html/17448/media/image3_w.jpg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1000" y="895350"/>
            <a:ext cx="8001000" cy="2971800"/>
          </a:xfrm>
        </p:spPr>
        <p:txBody>
          <a:bodyPr>
            <a:normAutofit fontScale="62500" lnSpcReduction="20000"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Presentation</a:t>
            </a:r>
            <a:br>
              <a:rPr lang="en-US" b="1" dirty="0">
                <a:solidFill>
                  <a:schemeClr val="bg1"/>
                </a:solidFill>
              </a:rPr>
            </a:br>
            <a:r>
              <a:rPr lang="en-US" b="1" dirty="0">
                <a:solidFill>
                  <a:schemeClr val="bg1"/>
                </a:solidFill>
              </a:rPr>
              <a:t>on </a:t>
            </a:r>
          </a:p>
          <a:p>
            <a:r>
              <a:rPr lang="en-US" sz="6700" b="1" dirty="0">
                <a:solidFill>
                  <a:schemeClr val="bg1"/>
                </a:solidFill>
              </a:rPr>
              <a:t>GIS based Property and Infrastructure Asset Management Systems</a:t>
            </a:r>
            <a:br>
              <a:rPr lang="en-US" sz="6700" b="1" dirty="0">
                <a:solidFill>
                  <a:schemeClr val="bg1"/>
                </a:solidFill>
              </a:rPr>
            </a:br>
            <a:r>
              <a:rPr lang="en-US" sz="6700" b="1" dirty="0">
                <a:solidFill>
                  <a:schemeClr val="bg1"/>
                </a:solidFill>
              </a:rPr>
              <a:t>(GIS-PIAMS)</a:t>
            </a:r>
          </a:p>
          <a:p>
            <a:endParaRPr lang="en-US" dirty="0"/>
          </a:p>
        </p:txBody>
      </p:sp>
    </p:spTree>
  </p:cSld>
  <p:clrMapOvr>
    <a:masterClrMapping/>
  </p:clrMapOvr>
  <p:transition spd="med">
    <p:dissolv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3"/>
          <p:cNvSpPr txBox="1">
            <a:spLocks/>
          </p:cNvSpPr>
          <p:nvPr/>
        </p:nvSpPr>
        <p:spPr>
          <a:xfrm>
            <a:off x="323850" y="247650"/>
            <a:ext cx="3200400" cy="4560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n-US" sz="1600" b="1" dirty="0">
                <a:solidFill>
                  <a:schemeClr val="bg1"/>
                </a:solidFill>
              </a:rPr>
              <a:t>PHASES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705850" y="178743"/>
            <a:ext cx="30008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900" b="1" dirty="0">
                <a:solidFill>
                  <a:schemeClr val="bg1"/>
                </a:solidFill>
              </a:rPr>
              <a:t>0</a:t>
            </a:r>
            <a:r>
              <a:rPr lang="en-US" sz="900" b="1" dirty="0">
                <a:solidFill>
                  <a:schemeClr val="bg1"/>
                </a:solidFill>
              </a:rPr>
              <a:t>8</a:t>
            </a:r>
          </a:p>
        </p:txBody>
      </p:sp>
      <p:sp>
        <p:nvSpPr>
          <p:cNvPr id="45" name="Content Placeholder 2"/>
          <p:cNvSpPr txBox="1">
            <a:spLocks/>
          </p:cNvSpPr>
          <p:nvPr/>
        </p:nvSpPr>
        <p:spPr>
          <a:xfrm>
            <a:off x="1151112" y="4399625"/>
            <a:ext cx="7078488" cy="6105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en-US" sz="1000" i="1" dirty="0">
              <a:solidFill>
                <a:schemeClr val="bg1"/>
              </a:solidFill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1645405"/>
              </p:ext>
            </p:extLst>
          </p:nvPr>
        </p:nvGraphicFramePr>
        <p:xfrm>
          <a:off x="547370" y="1201257"/>
          <a:ext cx="8153400" cy="3194558"/>
        </p:xfrm>
        <a:graphic>
          <a:graphicData uri="http://schemas.openxmlformats.org/drawingml/2006/table">
            <a:tbl>
              <a:tblPr firstRow="1" firstCol="1" bandRow="1">
                <a:tableStyleId>{9D7B26C5-4107-4FEC-AEDC-1716B250A1EF}</a:tableStyleId>
              </a:tblPr>
              <a:tblGrid>
                <a:gridCol w="829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740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350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463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6879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91273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Phase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Task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Duration 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(18Month)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Start Date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End Date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454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1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Needs Assessment and Database Development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7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31/05/2017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30/12/2017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454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2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Design and Development of the GIS-PIAMS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7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31/12/2017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30/07/2018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1273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3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Piloting and Replication (Scale-Up) of the GIS-PIAMS 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4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31/07/2018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30/11/2018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" name="Freeform 7">
            <a:extLst>
              <a:ext uri="{FF2B5EF4-FFF2-40B4-BE49-F238E27FC236}">
                <a16:creationId xmlns:a16="http://schemas.microsoft.com/office/drawing/2014/main" id="{44EBAD94-DD1E-421E-82AE-82B45CA24925}"/>
              </a:ext>
            </a:extLst>
          </p:cNvPr>
          <p:cNvSpPr>
            <a:spLocks/>
          </p:cNvSpPr>
          <p:nvPr/>
        </p:nvSpPr>
        <p:spPr bwMode="auto">
          <a:xfrm>
            <a:off x="8091488" y="4587875"/>
            <a:ext cx="519112" cy="269875"/>
          </a:xfrm>
          <a:custGeom>
            <a:avLst/>
            <a:gdLst/>
            <a:ahLst/>
            <a:cxnLst>
              <a:cxn ang="0">
                <a:pos x="663" y="88"/>
              </a:cxn>
              <a:cxn ang="0">
                <a:pos x="455" y="142"/>
              </a:cxn>
              <a:cxn ang="0">
                <a:pos x="455" y="142"/>
              </a:cxn>
              <a:cxn ang="0">
                <a:pos x="456" y="129"/>
              </a:cxn>
              <a:cxn ang="0">
                <a:pos x="641" y="84"/>
              </a:cxn>
              <a:cxn ang="0">
                <a:pos x="641" y="84"/>
              </a:cxn>
              <a:cxn ang="0">
                <a:pos x="3" y="97"/>
              </a:cxn>
              <a:cxn ang="0">
                <a:pos x="3" y="97"/>
              </a:cxn>
              <a:cxn ang="0">
                <a:pos x="3" y="97"/>
              </a:cxn>
              <a:cxn ang="0">
                <a:pos x="0" y="84"/>
              </a:cxn>
              <a:cxn ang="0">
                <a:pos x="617" y="72"/>
              </a:cxn>
              <a:cxn ang="0">
                <a:pos x="617" y="72"/>
              </a:cxn>
              <a:cxn ang="0">
                <a:pos x="427" y="12"/>
              </a:cxn>
              <a:cxn ang="0">
                <a:pos x="427" y="12"/>
              </a:cxn>
              <a:cxn ang="0">
                <a:pos x="433" y="0"/>
              </a:cxn>
              <a:cxn ang="0">
                <a:pos x="642" y="67"/>
              </a:cxn>
              <a:cxn ang="0">
                <a:pos x="642" y="67"/>
              </a:cxn>
              <a:cxn ang="0">
                <a:pos x="663" y="76"/>
              </a:cxn>
              <a:cxn ang="0">
                <a:pos x="663" y="76"/>
              </a:cxn>
              <a:cxn ang="0">
                <a:pos x="674" y="82"/>
              </a:cxn>
              <a:cxn ang="0">
                <a:pos x="663" y="88"/>
              </a:cxn>
            </a:cxnLst>
            <a:rect l="0" t="0" r="r" b="b"/>
            <a:pathLst>
              <a:path w="674" h="147">
                <a:moveTo>
                  <a:pt x="663" y="88"/>
                </a:moveTo>
                <a:cubicBezTo>
                  <a:pt x="611" y="116"/>
                  <a:pt x="515" y="147"/>
                  <a:pt x="455" y="142"/>
                </a:cubicBezTo>
                <a:cubicBezTo>
                  <a:pt x="455" y="142"/>
                  <a:pt x="455" y="142"/>
                  <a:pt x="455" y="142"/>
                </a:cubicBezTo>
                <a:cubicBezTo>
                  <a:pt x="456" y="129"/>
                  <a:pt x="456" y="129"/>
                  <a:pt x="456" y="129"/>
                </a:cubicBezTo>
                <a:cubicBezTo>
                  <a:pt x="506" y="133"/>
                  <a:pt x="589" y="108"/>
                  <a:pt x="641" y="84"/>
                </a:cubicBezTo>
                <a:cubicBezTo>
                  <a:pt x="641" y="84"/>
                  <a:pt x="641" y="84"/>
                  <a:pt x="641" y="84"/>
                </a:cubicBezTo>
                <a:cubicBezTo>
                  <a:pt x="430" y="101"/>
                  <a:pt x="209" y="61"/>
                  <a:pt x="3" y="97"/>
                </a:cubicBezTo>
                <a:cubicBezTo>
                  <a:pt x="3" y="97"/>
                  <a:pt x="3" y="97"/>
                  <a:pt x="3" y="97"/>
                </a:cubicBezTo>
                <a:cubicBezTo>
                  <a:pt x="3" y="97"/>
                  <a:pt x="3" y="97"/>
                  <a:pt x="3" y="97"/>
                </a:cubicBezTo>
                <a:cubicBezTo>
                  <a:pt x="0" y="84"/>
                  <a:pt x="0" y="84"/>
                  <a:pt x="0" y="84"/>
                </a:cubicBezTo>
                <a:cubicBezTo>
                  <a:pt x="202" y="48"/>
                  <a:pt x="415" y="85"/>
                  <a:pt x="617" y="72"/>
                </a:cubicBezTo>
                <a:cubicBezTo>
                  <a:pt x="617" y="72"/>
                  <a:pt x="617" y="72"/>
                  <a:pt x="617" y="72"/>
                </a:cubicBezTo>
                <a:cubicBezTo>
                  <a:pt x="556" y="53"/>
                  <a:pt x="482" y="50"/>
                  <a:pt x="427" y="12"/>
                </a:cubicBezTo>
                <a:cubicBezTo>
                  <a:pt x="427" y="12"/>
                  <a:pt x="427" y="12"/>
                  <a:pt x="427" y="12"/>
                </a:cubicBezTo>
                <a:cubicBezTo>
                  <a:pt x="433" y="0"/>
                  <a:pt x="433" y="0"/>
                  <a:pt x="433" y="0"/>
                </a:cubicBezTo>
                <a:cubicBezTo>
                  <a:pt x="500" y="22"/>
                  <a:pt x="579" y="30"/>
                  <a:pt x="642" y="67"/>
                </a:cubicBezTo>
                <a:cubicBezTo>
                  <a:pt x="642" y="67"/>
                  <a:pt x="642" y="67"/>
                  <a:pt x="642" y="67"/>
                </a:cubicBezTo>
                <a:cubicBezTo>
                  <a:pt x="649" y="69"/>
                  <a:pt x="656" y="72"/>
                  <a:pt x="663" y="76"/>
                </a:cubicBezTo>
                <a:cubicBezTo>
                  <a:pt x="663" y="76"/>
                  <a:pt x="663" y="76"/>
                  <a:pt x="663" y="76"/>
                </a:cubicBezTo>
                <a:cubicBezTo>
                  <a:pt x="674" y="82"/>
                  <a:pt x="674" y="82"/>
                  <a:pt x="674" y="82"/>
                </a:cubicBezTo>
                <a:cubicBezTo>
                  <a:pt x="663" y="88"/>
                  <a:pt x="663" y="88"/>
                  <a:pt x="663" y="88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  <p:transition spd="med">
    <p:spli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3"/>
          <p:cNvSpPr txBox="1">
            <a:spLocks/>
          </p:cNvSpPr>
          <p:nvPr/>
        </p:nvSpPr>
        <p:spPr>
          <a:xfrm>
            <a:off x="189243" y="294159"/>
            <a:ext cx="2150260" cy="4560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55000" lnSpcReduction="2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2400" b="1" dirty="0">
                <a:solidFill>
                  <a:schemeClr val="bg1"/>
                </a:solidFill>
              </a:rPr>
              <a:t>PHASE-1: Methodology</a:t>
            </a:r>
          </a:p>
          <a:p>
            <a:pPr algn="ctr"/>
            <a:endParaRPr lang="en-US" sz="1100" b="1" dirty="0">
              <a:solidFill>
                <a:schemeClr val="bg1"/>
              </a:solidFill>
            </a:endParaRPr>
          </a:p>
          <a:p>
            <a:pPr algn="ctr"/>
            <a:r>
              <a:rPr lang="en-US" sz="1100" b="1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705850" y="178743"/>
            <a:ext cx="30008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900" b="1" dirty="0">
                <a:solidFill>
                  <a:schemeClr val="bg1"/>
                </a:solidFill>
              </a:rPr>
              <a:t>12</a:t>
            </a:r>
            <a:endParaRPr lang="en-US" sz="900" b="1" dirty="0">
              <a:solidFill>
                <a:schemeClr val="bg1"/>
              </a:solidFill>
            </a:endParaRPr>
          </a:p>
        </p:txBody>
      </p:sp>
      <p:sp>
        <p:nvSpPr>
          <p:cNvPr id="6" name="Freeform 7"/>
          <p:cNvSpPr>
            <a:spLocks/>
          </p:cNvSpPr>
          <p:nvPr/>
        </p:nvSpPr>
        <p:spPr bwMode="auto">
          <a:xfrm>
            <a:off x="8015288" y="4587875"/>
            <a:ext cx="519112" cy="269875"/>
          </a:xfrm>
          <a:custGeom>
            <a:avLst/>
            <a:gdLst/>
            <a:ahLst/>
            <a:cxnLst>
              <a:cxn ang="0">
                <a:pos x="663" y="88"/>
              </a:cxn>
              <a:cxn ang="0">
                <a:pos x="455" y="142"/>
              </a:cxn>
              <a:cxn ang="0">
                <a:pos x="455" y="142"/>
              </a:cxn>
              <a:cxn ang="0">
                <a:pos x="456" y="129"/>
              </a:cxn>
              <a:cxn ang="0">
                <a:pos x="641" y="84"/>
              </a:cxn>
              <a:cxn ang="0">
                <a:pos x="641" y="84"/>
              </a:cxn>
              <a:cxn ang="0">
                <a:pos x="3" y="97"/>
              </a:cxn>
              <a:cxn ang="0">
                <a:pos x="3" y="97"/>
              </a:cxn>
              <a:cxn ang="0">
                <a:pos x="3" y="97"/>
              </a:cxn>
              <a:cxn ang="0">
                <a:pos x="0" y="84"/>
              </a:cxn>
              <a:cxn ang="0">
                <a:pos x="617" y="72"/>
              </a:cxn>
              <a:cxn ang="0">
                <a:pos x="617" y="72"/>
              </a:cxn>
              <a:cxn ang="0">
                <a:pos x="427" y="12"/>
              </a:cxn>
              <a:cxn ang="0">
                <a:pos x="427" y="12"/>
              </a:cxn>
              <a:cxn ang="0">
                <a:pos x="433" y="0"/>
              </a:cxn>
              <a:cxn ang="0">
                <a:pos x="642" y="67"/>
              </a:cxn>
              <a:cxn ang="0">
                <a:pos x="642" y="67"/>
              </a:cxn>
              <a:cxn ang="0">
                <a:pos x="663" y="76"/>
              </a:cxn>
              <a:cxn ang="0">
                <a:pos x="663" y="76"/>
              </a:cxn>
              <a:cxn ang="0">
                <a:pos x="674" y="82"/>
              </a:cxn>
              <a:cxn ang="0">
                <a:pos x="663" y="88"/>
              </a:cxn>
            </a:cxnLst>
            <a:rect l="0" t="0" r="r" b="b"/>
            <a:pathLst>
              <a:path w="674" h="147">
                <a:moveTo>
                  <a:pt x="663" y="88"/>
                </a:moveTo>
                <a:cubicBezTo>
                  <a:pt x="611" y="116"/>
                  <a:pt x="515" y="147"/>
                  <a:pt x="455" y="142"/>
                </a:cubicBezTo>
                <a:cubicBezTo>
                  <a:pt x="455" y="142"/>
                  <a:pt x="455" y="142"/>
                  <a:pt x="455" y="142"/>
                </a:cubicBezTo>
                <a:cubicBezTo>
                  <a:pt x="456" y="129"/>
                  <a:pt x="456" y="129"/>
                  <a:pt x="456" y="129"/>
                </a:cubicBezTo>
                <a:cubicBezTo>
                  <a:pt x="506" y="133"/>
                  <a:pt x="589" y="108"/>
                  <a:pt x="641" y="84"/>
                </a:cubicBezTo>
                <a:cubicBezTo>
                  <a:pt x="641" y="84"/>
                  <a:pt x="641" y="84"/>
                  <a:pt x="641" y="84"/>
                </a:cubicBezTo>
                <a:cubicBezTo>
                  <a:pt x="430" y="101"/>
                  <a:pt x="209" y="61"/>
                  <a:pt x="3" y="97"/>
                </a:cubicBezTo>
                <a:cubicBezTo>
                  <a:pt x="3" y="97"/>
                  <a:pt x="3" y="97"/>
                  <a:pt x="3" y="97"/>
                </a:cubicBezTo>
                <a:cubicBezTo>
                  <a:pt x="3" y="97"/>
                  <a:pt x="3" y="97"/>
                  <a:pt x="3" y="97"/>
                </a:cubicBezTo>
                <a:cubicBezTo>
                  <a:pt x="0" y="84"/>
                  <a:pt x="0" y="84"/>
                  <a:pt x="0" y="84"/>
                </a:cubicBezTo>
                <a:cubicBezTo>
                  <a:pt x="202" y="48"/>
                  <a:pt x="415" y="85"/>
                  <a:pt x="617" y="72"/>
                </a:cubicBezTo>
                <a:cubicBezTo>
                  <a:pt x="617" y="72"/>
                  <a:pt x="617" y="72"/>
                  <a:pt x="617" y="72"/>
                </a:cubicBezTo>
                <a:cubicBezTo>
                  <a:pt x="556" y="53"/>
                  <a:pt x="482" y="50"/>
                  <a:pt x="427" y="12"/>
                </a:cubicBezTo>
                <a:cubicBezTo>
                  <a:pt x="427" y="12"/>
                  <a:pt x="427" y="12"/>
                  <a:pt x="427" y="12"/>
                </a:cubicBezTo>
                <a:cubicBezTo>
                  <a:pt x="433" y="0"/>
                  <a:pt x="433" y="0"/>
                  <a:pt x="433" y="0"/>
                </a:cubicBezTo>
                <a:cubicBezTo>
                  <a:pt x="500" y="22"/>
                  <a:pt x="579" y="30"/>
                  <a:pt x="642" y="67"/>
                </a:cubicBezTo>
                <a:cubicBezTo>
                  <a:pt x="642" y="67"/>
                  <a:pt x="642" y="67"/>
                  <a:pt x="642" y="67"/>
                </a:cubicBezTo>
                <a:cubicBezTo>
                  <a:pt x="649" y="69"/>
                  <a:pt x="656" y="72"/>
                  <a:pt x="663" y="76"/>
                </a:cubicBezTo>
                <a:cubicBezTo>
                  <a:pt x="663" y="76"/>
                  <a:pt x="663" y="76"/>
                  <a:pt x="663" y="76"/>
                </a:cubicBezTo>
                <a:cubicBezTo>
                  <a:pt x="674" y="82"/>
                  <a:pt x="674" y="82"/>
                  <a:pt x="674" y="82"/>
                </a:cubicBezTo>
                <a:cubicBezTo>
                  <a:pt x="663" y="88"/>
                  <a:pt x="663" y="88"/>
                  <a:pt x="663" y="88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6356659"/>
              </p:ext>
            </p:extLst>
          </p:nvPr>
        </p:nvGraphicFramePr>
        <p:xfrm>
          <a:off x="213824" y="1352550"/>
          <a:ext cx="8772616" cy="3168763"/>
        </p:xfrm>
        <a:graphic>
          <a:graphicData uri="http://schemas.openxmlformats.org/drawingml/2006/table">
            <a:tbl>
              <a:tblPr firstRow="1" firstCol="1" lastRow="1" bandRow="1">
                <a:tableStyleId>{9D7B26C5-4107-4FEC-AEDC-1716B250A1EF}</a:tableStyleId>
              </a:tblPr>
              <a:tblGrid>
                <a:gridCol w="13412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4005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6326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42801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5954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 dirty="0">
                          <a:effectLst/>
                        </a:rPr>
                        <a:t>Phase 1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 dirty="0">
                          <a:effectLst/>
                        </a:rPr>
                        <a:t>Personnel Involved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 dirty="0">
                          <a:effectLst/>
                        </a:rPr>
                        <a:t>Methodology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>
                          <a:effectLst/>
                        </a:rPr>
                        <a:t>Deliverables</a:t>
                      </a:r>
                      <a:endParaRPr lang="en-US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50574">
                <a:tc>
                  <a:txBody>
                    <a:bodyPr/>
                    <a:lstStyle/>
                    <a:p>
                      <a:pPr marL="71755" marR="71755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 dirty="0">
                          <a:effectLst/>
                        </a:rPr>
                        <a:t>Needs Assessment and Database Development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vert="vert27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K-1 Project Team Leader (PTL), 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K-2 Lead GIS Specialist/Systems Specialist,  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K-3 Lead Database Management Specialist,	 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K-4  Local Government Development Specialist, 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K-5 Economist/Public Finance Specialist, K-6 Capacity Development Specialist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85750" marR="0" indent="-28575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lang="en-US" sz="1600" dirty="0">
                          <a:effectLst/>
                        </a:rPr>
                        <a:t>Interview</a:t>
                      </a:r>
                    </a:p>
                    <a:p>
                      <a:pPr marL="285750" marR="0" indent="-28575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lang="en-US" sz="1600" dirty="0">
                          <a:effectLst/>
                        </a:rPr>
                        <a:t>Review of the secondary source</a:t>
                      </a:r>
                    </a:p>
                    <a:p>
                      <a:pPr marL="285750" marR="0" indent="-28575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lang="en-US" sz="16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Conceptual Data Modeling (ER)</a:t>
                      </a:r>
                    </a:p>
                    <a:p>
                      <a:pPr marL="285750" marR="0" indent="-28575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lang="en-US" sz="16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Logical Modeling (ER to Relational)</a:t>
                      </a:r>
                    </a:p>
                    <a:p>
                      <a:pPr marL="285750" marR="0" indent="-28575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lang="en-US" sz="16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Physical Database</a:t>
                      </a:r>
                    </a:p>
                  </a:txBody>
                  <a:tcPr marL="68580" marR="68580" marT="0" marB="0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Inventory of agencies and projects using GIS technology for urban management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Database Schema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3"/>
          <p:cNvSpPr txBox="1">
            <a:spLocks/>
          </p:cNvSpPr>
          <p:nvPr/>
        </p:nvSpPr>
        <p:spPr>
          <a:xfrm>
            <a:off x="323850" y="247650"/>
            <a:ext cx="2419350" cy="4560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n-US" sz="1600" b="1" dirty="0">
                <a:solidFill>
                  <a:schemeClr val="bg1"/>
                </a:solidFill>
              </a:rPr>
              <a:t>PHASE-II: Methodology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705850" y="178743"/>
            <a:ext cx="30008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900" b="1" dirty="0">
                <a:solidFill>
                  <a:schemeClr val="bg1"/>
                </a:solidFill>
              </a:rPr>
              <a:t>64</a:t>
            </a:r>
            <a:endParaRPr lang="en-US" sz="900" b="1" dirty="0">
              <a:solidFill>
                <a:schemeClr val="bg1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457200" y="2038350"/>
            <a:ext cx="3505200" cy="441339"/>
          </a:xfrm>
        </p:spPr>
        <p:txBody>
          <a:bodyPr wrap="square">
            <a:spAutoFit/>
          </a:bodyPr>
          <a:lstStyle/>
          <a:p>
            <a:pPr marL="228600" indent="-228600" algn="l">
              <a:lnSpc>
                <a:spcPct val="80000"/>
              </a:lnSpc>
            </a:pPr>
            <a:br>
              <a:rPr lang="en-US" sz="1400" dirty="0">
                <a:solidFill>
                  <a:schemeClr val="bg1"/>
                </a:solidFill>
              </a:rPr>
            </a:br>
            <a:endParaRPr lang="en-US" sz="1400" dirty="0">
              <a:solidFill>
                <a:schemeClr val="bg1"/>
              </a:solidFill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5402280"/>
              </p:ext>
            </p:extLst>
          </p:nvPr>
        </p:nvGraphicFramePr>
        <p:xfrm>
          <a:off x="365186" y="971550"/>
          <a:ext cx="8633373" cy="3576828"/>
        </p:xfrm>
        <a:graphic>
          <a:graphicData uri="http://schemas.openxmlformats.org/drawingml/2006/table">
            <a:tbl>
              <a:tblPr firstRow="1" firstCol="1" bandRow="1">
                <a:tableStyleId>{616DA210-FB5B-4158-B5E0-FEB733F419BA}</a:tableStyleId>
              </a:tblPr>
              <a:tblGrid>
                <a:gridCol w="9990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33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66806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05293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81706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 dirty="0">
                          <a:effectLst/>
                        </a:rPr>
                        <a:t>Phase II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>
                          <a:effectLst/>
                        </a:rPr>
                        <a:t>Personnel Involved</a:t>
                      </a:r>
                      <a:endParaRPr lang="en-US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>
                          <a:effectLst/>
                        </a:rPr>
                        <a:t>Methodology</a:t>
                      </a:r>
                      <a:endParaRPr lang="en-US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>
                          <a:effectLst/>
                        </a:rPr>
                        <a:t>Deliverables</a:t>
                      </a:r>
                      <a:endParaRPr lang="en-US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31121">
                <a:tc>
                  <a:txBody>
                    <a:bodyPr/>
                    <a:lstStyle/>
                    <a:p>
                      <a:pPr marL="71755" marR="71755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 dirty="0">
                          <a:effectLst/>
                        </a:rPr>
                        <a:t>Design and Development </a:t>
                      </a:r>
                    </a:p>
                    <a:p>
                      <a:pPr marL="71755" marR="71755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 dirty="0">
                          <a:effectLst/>
                        </a:rPr>
                        <a:t>of the GIS-PIAMS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vert="vert27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K-1,</a:t>
                      </a:r>
                      <a:r>
                        <a:rPr lang="en-US" sz="1600" baseline="0" dirty="0">
                          <a:effectLst/>
                        </a:rPr>
                        <a:t> </a:t>
                      </a:r>
                      <a:r>
                        <a:rPr lang="en-US" sz="1600" dirty="0">
                          <a:effectLst/>
                        </a:rPr>
                        <a:t>K-2,</a:t>
                      </a:r>
                      <a:r>
                        <a:rPr lang="en-US" sz="1600" baseline="0" dirty="0">
                          <a:effectLst/>
                        </a:rPr>
                        <a:t> </a:t>
                      </a:r>
                      <a:r>
                        <a:rPr lang="en-US" sz="1600" dirty="0">
                          <a:effectLst/>
                        </a:rPr>
                        <a:t>K-3,</a:t>
                      </a:r>
                      <a:r>
                        <a:rPr lang="en-US" sz="1600" baseline="0" dirty="0">
                          <a:effectLst/>
                        </a:rPr>
                        <a:t> </a:t>
                      </a:r>
                      <a:r>
                        <a:rPr lang="en-US" sz="1600" dirty="0">
                          <a:effectLst/>
                        </a:rPr>
                        <a:t>K-5,</a:t>
                      </a:r>
                      <a:r>
                        <a:rPr lang="en-US" sz="1600" baseline="0" dirty="0">
                          <a:effectLst/>
                        </a:rPr>
                        <a:t> </a:t>
                      </a:r>
                      <a:r>
                        <a:rPr lang="en-US" sz="1600" dirty="0">
                          <a:effectLst/>
                        </a:rPr>
                        <a:t>K-6 CDS, AGS , DE, FIS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-342900" algn="l" defTabSz="1088232" rtl="0" eaLnBrk="1" latinLnBrk="0" hangingPunct="1">
                        <a:lnSpc>
                          <a:spcPct val="115000"/>
                        </a:lnSpc>
                        <a:spcBef>
                          <a:spcPct val="20000"/>
                        </a:spcBef>
                        <a:spcAft>
                          <a:spcPts val="1000"/>
                        </a:spcAft>
                        <a:buClr>
                          <a:schemeClr val="hlink"/>
                        </a:buClr>
                        <a:buSzPct val="65000"/>
                        <a:buFont typeface="Wingdings" pitchFamily="2" charset="2"/>
                        <a:buChar char="n"/>
                      </a:pPr>
                      <a:r>
                        <a:rPr lang="en-US" sz="1400" i="1" kern="1200" dirty="0">
                          <a:solidFill>
                            <a:schemeClr val="bg1"/>
                          </a:solidFill>
                          <a:latin typeface="+mn-lt"/>
                          <a:ea typeface="Open Sans" pitchFamily="34" charset="0"/>
                          <a:cs typeface="Open Sans" pitchFamily="34" charset="0"/>
                        </a:rPr>
                        <a:t>System Requirement Specification (SRS),</a:t>
                      </a:r>
                    </a:p>
                    <a:p>
                      <a:pPr marL="0" marR="0" indent="-342900" algn="l" defTabSz="1088232" rtl="0" eaLnBrk="1" latinLnBrk="0" hangingPunct="1">
                        <a:lnSpc>
                          <a:spcPct val="115000"/>
                        </a:lnSpc>
                        <a:spcBef>
                          <a:spcPct val="20000"/>
                        </a:spcBef>
                        <a:spcAft>
                          <a:spcPts val="1000"/>
                        </a:spcAft>
                        <a:buClr>
                          <a:schemeClr val="hlink"/>
                        </a:buClr>
                        <a:buSzPct val="65000"/>
                        <a:buFont typeface="Wingdings" pitchFamily="2" charset="2"/>
                        <a:buChar char="n"/>
                      </a:pPr>
                      <a:r>
                        <a:rPr lang="en-US" sz="1400" i="1" kern="1200" dirty="0">
                          <a:solidFill>
                            <a:schemeClr val="bg1"/>
                          </a:solidFill>
                          <a:latin typeface="+mn-lt"/>
                          <a:ea typeface="Open Sans" pitchFamily="34" charset="0"/>
                          <a:cs typeface="Open Sans" pitchFamily="34" charset="0"/>
                        </a:rPr>
                        <a:t>Design Prototype,</a:t>
                      </a:r>
                    </a:p>
                    <a:p>
                      <a:pPr marL="0" marR="0" indent="-342900" algn="l" defTabSz="1088232" rtl="0" eaLnBrk="1" fontAlgn="auto" latinLnBrk="0" hangingPunct="1">
                        <a:lnSpc>
                          <a:spcPct val="115000"/>
                        </a:lnSpc>
                        <a:spcBef>
                          <a:spcPct val="20000"/>
                        </a:spcBef>
                        <a:spcAft>
                          <a:spcPts val="1000"/>
                        </a:spcAft>
                        <a:buClr>
                          <a:schemeClr val="hlink"/>
                        </a:buClr>
                        <a:buSzPct val="65000"/>
                        <a:buFont typeface="Wingdings" pitchFamily="2" charset="2"/>
                        <a:buChar char="n"/>
                        <a:tabLst/>
                        <a:defRPr/>
                      </a:pPr>
                      <a:r>
                        <a:rPr lang="en-US" sz="1400" i="1" kern="1200" dirty="0">
                          <a:solidFill>
                            <a:schemeClr val="bg1"/>
                          </a:solidFill>
                          <a:latin typeface="+mn-lt"/>
                          <a:ea typeface="Open Sans" pitchFamily="34" charset="0"/>
                          <a:cs typeface="Open Sans" pitchFamily="34" charset="0"/>
                        </a:rPr>
                        <a:t>GIS-PIAMS Model</a:t>
                      </a:r>
                    </a:p>
                    <a:p>
                      <a:pPr marL="0" marR="0" indent="-342900" algn="l" defTabSz="1088232" rtl="0" eaLnBrk="1" latinLnBrk="0" hangingPunct="1">
                        <a:lnSpc>
                          <a:spcPct val="115000"/>
                        </a:lnSpc>
                        <a:spcBef>
                          <a:spcPct val="20000"/>
                        </a:spcBef>
                        <a:spcAft>
                          <a:spcPts val="1000"/>
                        </a:spcAft>
                        <a:buClr>
                          <a:schemeClr val="hlink"/>
                        </a:buClr>
                        <a:buSzPct val="65000"/>
                        <a:buFont typeface="Wingdings" pitchFamily="2" charset="2"/>
                        <a:buChar char="n"/>
                      </a:pPr>
                      <a:r>
                        <a:rPr lang="en-US" sz="1400" i="1" kern="1200" dirty="0">
                          <a:solidFill>
                            <a:schemeClr val="bg1"/>
                          </a:solidFill>
                          <a:latin typeface="+mn-lt"/>
                          <a:ea typeface="Open Sans" pitchFamily="34" charset="0"/>
                          <a:cs typeface="Open Sans" pitchFamily="34" charset="0"/>
                        </a:rPr>
                        <a:t>GIS-PIAMS Software</a:t>
                      </a:r>
                    </a:p>
                    <a:p>
                      <a:pPr marL="0" marR="0" indent="-342900" algn="l" defTabSz="1088232" rtl="0" eaLnBrk="1" latinLnBrk="0" hangingPunct="1">
                        <a:lnSpc>
                          <a:spcPct val="115000"/>
                        </a:lnSpc>
                        <a:spcBef>
                          <a:spcPct val="20000"/>
                        </a:spcBef>
                        <a:spcAft>
                          <a:spcPts val="1000"/>
                        </a:spcAft>
                        <a:buClr>
                          <a:schemeClr val="hlink"/>
                        </a:buClr>
                        <a:buSzPct val="65000"/>
                        <a:buFont typeface="Wingdings" pitchFamily="2" charset="2"/>
                        <a:buChar char="n"/>
                      </a:pPr>
                      <a:r>
                        <a:rPr lang="en-US" sz="1400" i="1" kern="1200" dirty="0">
                          <a:solidFill>
                            <a:schemeClr val="bg1"/>
                          </a:solidFill>
                          <a:latin typeface="+mn-lt"/>
                          <a:ea typeface="Open Sans" pitchFamily="34" charset="0"/>
                          <a:cs typeface="Open Sans" pitchFamily="34" charset="0"/>
                        </a:rPr>
                        <a:t>Testing &amp; Implementation Report,</a:t>
                      </a:r>
                    </a:p>
                    <a:p>
                      <a:pPr marL="0" marR="0" indent="-342900" algn="l" defTabSz="1088232" rtl="0" eaLnBrk="1" latinLnBrk="0" hangingPunct="1">
                        <a:lnSpc>
                          <a:spcPct val="115000"/>
                        </a:lnSpc>
                        <a:spcBef>
                          <a:spcPct val="20000"/>
                        </a:spcBef>
                        <a:spcAft>
                          <a:spcPts val="1000"/>
                        </a:spcAft>
                        <a:buClr>
                          <a:schemeClr val="hlink"/>
                        </a:buClr>
                        <a:buSzPct val="65000"/>
                        <a:buFont typeface="Wingdings" pitchFamily="2" charset="2"/>
                        <a:buChar char="n"/>
                      </a:pPr>
                      <a:r>
                        <a:rPr lang="en-US" sz="1400" i="1" kern="1200" dirty="0">
                          <a:solidFill>
                            <a:schemeClr val="bg1"/>
                          </a:solidFill>
                          <a:latin typeface="+mn-lt"/>
                          <a:ea typeface="Open Sans" pitchFamily="34" charset="0"/>
                          <a:cs typeface="Open Sans" pitchFamily="34" charset="0"/>
                        </a:rPr>
                        <a:t>Demonstration and feedback from target users</a:t>
                      </a:r>
                    </a:p>
                    <a:p>
                      <a:pPr marL="0" marR="0" indent="-342900" algn="l" defTabSz="1088232" rtl="0" eaLnBrk="1" latinLnBrk="0" hangingPunct="1">
                        <a:lnSpc>
                          <a:spcPct val="115000"/>
                        </a:lnSpc>
                        <a:spcBef>
                          <a:spcPct val="20000"/>
                        </a:spcBef>
                        <a:spcAft>
                          <a:spcPts val="1000"/>
                        </a:spcAft>
                        <a:buClr>
                          <a:schemeClr val="hlink"/>
                        </a:buClr>
                        <a:buSzPct val="65000"/>
                        <a:buFont typeface="Wingdings" pitchFamily="2" charset="2"/>
                        <a:buChar char="n"/>
                      </a:pPr>
                      <a:r>
                        <a:rPr lang="en-US" sz="1400" i="1" kern="1200" dirty="0">
                          <a:solidFill>
                            <a:schemeClr val="bg1"/>
                          </a:solidFill>
                          <a:latin typeface="+mn-lt"/>
                          <a:ea typeface="Open Sans" pitchFamily="34" charset="0"/>
                          <a:cs typeface="Open Sans" pitchFamily="34" charset="0"/>
                        </a:rPr>
                        <a:t>Operational Manual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AutoShape 2" descr="Image result for agile methodology"/>
          <p:cNvSpPr>
            <a:spLocks noChangeAspect="1" noChangeArrowheads="1"/>
          </p:cNvSpPr>
          <p:nvPr/>
        </p:nvSpPr>
        <p:spPr bwMode="auto">
          <a:xfrm>
            <a:off x="155574" y="-144463"/>
            <a:ext cx="2663825" cy="2663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200" y="1839902"/>
            <a:ext cx="2521902" cy="2482888"/>
          </a:xfrm>
          <a:prstGeom prst="rect">
            <a:avLst/>
          </a:prstGeom>
        </p:spPr>
      </p:pic>
      <p:sp>
        <p:nvSpPr>
          <p:cNvPr id="9" name="Freeform 7">
            <a:extLst>
              <a:ext uri="{FF2B5EF4-FFF2-40B4-BE49-F238E27FC236}">
                <a16:creationId xmlns:a16="http://schemas.microsoft.com/office/drawing/2014/main" id="{2E545ECD-BC97-43EF-AD98-010454674C22}"/>
              </a:ext>
            </a:extLst>
          </p:cNvPr>
          <p:cNvSpPr>
            <a:spLocks/>
          </p:cNvSpPr>
          <p:nvPr/>
        </p:nvSpPr>
        <p:spPr bwMode="auto">
          <a:xfrm>
            <a:off x="8091488" y="4587875"/>
            <a:ext cx="519112" cy="269875"/>
          </a:xfrm>
          <a:custGeom>
            <a:avLst/>
            <a:gdLst/>
            <a:ahLst/>
            <a:cxnLst>
              <a:cxn ang="0">
                <a:pos x="663" y="88"/>
              </a:cxn>
              <a:cxn ang="0">
                <a:pos x="455" y="142"/>
              </a:cxn>
              <a:cxn ang="0">
                <a:pos x="455" y="142"/>
              </a:cxn>
              <a:cxn ang="0">
                <a:pos x="456" y="129"/>
              </a:cxn>
              <a:cxn ang="0">
                <a:pos x="641" y="84"/>
              </a:cxn>
              <a:cxn ang="0">
                <a:pos x="641" y="84"/>
              </a:cxn>
              <a:cxn ang="0">
                <a:pos x="3" y="97"/>
              </a:cxn>
              <a:cxn ang="0">
                <a:pos x="3" y="97"/>
              </a:cxn>
              <a:cxn ang="0">
                <a:pos x="3" y="97"/>
              </a:cxn>
              <a:cxn ang="0">
                <a:pos x="0" y="84"/>
              </a:cxn>
              <a:cxn ang="0">
                <a:pos x="617" y="72"/>
              </a:cxn>
              <a:cxn ang="0">
                <a:pos x="617" y="72"/>
              </a:cxn>
              <a:cxn ang="0">
                <a:pos x="427" y="12"/>
              </a:cxn>
              <a:cxn ang="0">
                <a:pos x="427" y="12"/>
              </a:cxn>
              <a:cxn ang="0">
                <a:pos x="433" y="0"/>
              </a:cxn>
              <a:cxn ang="0">
                <a:pos x="642" y="67"/>
              </a:cxn>
              <a:cxn ang="0">
                <a:pos x="642" y="67"/>
              </a:cxn>
              <a:cxn ang="0">
                <a:pos x="663" y="76"/>
              </a:cxn>
              <a:cxn ang="0">
                <a:pos x="663" y="76"/>
              </a:cxn>
              <a:cxn ang="0">
                <a:pos x="674" y="82"/>
              </a:cxn>
              <a:cxn ang="0">
                <a:pos x="663" y="88"/>
              </a:cxn>
            </a:cxnLst>
            <a:rect l="0" t="0" r="r" b="b"/>
            <a:pathLst>
              <a:path w="674" h="147">
                <a:moveTo>
                  <a:pt x="663" y="88"/>
                </a:moveTo>
                <a:cubicBezTo>
                  <a:pt x="611" y="116"/>
                  <a:pt x="515" y="147"/>
                  <a:pt x="455" y="142"/>
                </a:cubicBezTo>
                <a:cubicBezTo>
                  <a:pt x="455" y="142"/>
                  <a:pt x="455" y="142"/>
                  <a:pt x="455" y="142"/>
                </a:cubicBezTo>
                <a:cubicBezTo>
                  <a:pt x="456" y="129"/>
                  <a:pt x="456" y="129"/>
                  <a:pt x="456" y="129"/>
                </a:cubicBezTo>
                <a:cubicBezTo>
                  <a:pt x="506" y="133"/>
                  <a:pt x="589" y="108"/>
                  <a:pt x="641" y="84"/>
                </a:cubicBezTo>
                <a:cubicBezTo>
                  <a:pt x="641" y="84"/>
                  <a:pt x="641" y="84"/>
                  <a:pt x="641" y="84"/>
                </a:cubicBezTo>
                <a:cubicBezTo>
                  <a:pt x="430" y="101"/>
                  <a:pt x="209" y="61"/>
                  <a:pt x="3" y="97"/>
                </a:cubicBezTo>
                <a:cubicBezTo>
                  <a:pt x="3" y="97"/>
                  <a:pt x="3" y="97"/>
                  <a:pt x="3" y="97"/>
                </a:cubicBezTo>
                <a:cubicBezTo>
                  <a:pt x="3" y="97"/>
                  <a:pt x="3" y="97"/>
                  <a:pt x="3" y="97"/>
                </a:cubicBezTo>
                <a:cubicBezTo>
                  <a:pt x="0" y="84"/>
                  <a:pt x="0" y="84"/>
                  <a:pt x="0" y="84"/>
                </a:cubicBezTo>
                <a:cubicBezTo>
                  <a:pt x="202" y="48"/>
                  <a:pt x="415" y="85"/>
                  <a:pt x="617" y="72"/>
                </a:cubicBezTo>
                <a:cubicBezTo>
                  <a:pt x="617" y="72"/>
                  <a:pt x="617" y="72"/>
                  <a:pt x="617" y="72"/>
                </a:cubicBezTo>
                <a:cubicBezTo>
                  <a:pt x="556" y="53"/>
                  <a:pt x="482" y="50"/>
                  <a:pt x="427" y="12"/>
                </a:cubicBezTo>
                <a:cubicBezTo>
                  <a:pt x="427" y="12"/>
                  <a:pt x="427" y="12"/>
                  <a:pt x="427" y="12"/>
                </a:cubicBezTo>
                <a:cubicBezTo>
                  <a:pt x="433" y="0"/>
                  <a:pt x="433" y="0"/>
                  <a:pt x="433" y="0"/>
                </a:cubicBezTo>
                <a:cubicBezTo>
                  <a:pt x="500" y="22"/>
                  <a:pt x="579" y="30"/>
                  <a:pt x="642" y="67"/>
                </a:cubicBezTo>
                <a:cubicBezTo>
                  <a:pt x="642" y="67"/>
                  <a:pt x="642" y="67"/>
                  <a:pt x="642" y="67"/>
                </a:cubicBezTo>
                <a:cubicBezTo>
                  <a:pt x="649" y="69"/>
                  <a:pt x="656" y="72"/>
                  <a:pt x="663" y="76"/>
                </a:cubicBezTo>
                <a:cubicBezTo>
                  <a:pt x="663" y="76"/>
                  <a:pt x="663" y="76"/>
                  <a:pt x="663" y="76"/>
                </a:cubicBezTo>
                <a:cubicBezTo>
                  <a:pt x="674" y="82"/>
                  <a:pt x="674" y="82"/>
                  <a:pt x="674" y="82"/>
                </a:cubicBezTo>
                <a:cubicBezTo>
                  <a:pt x="663" y="88"/>
                  <a:pt x="663" y="88"/>
                  <a:pt x="663" y="88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  <p:transition spd="med"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5462814"/>
              </p:ext>
            </p:extLst>
          </p:nvPr>
        </p:nvGraphicFramePr>
        <p:xfrm>
          <a:off x="291894" y="819150"/>
          <a:ext cx="8775906" cy="3922713"/>
        </p:xfrm>
        <a:graphic>
          <a:graphicData uri="http://schemas.openxmlformats.org/drawingml/2006/table">
            <a:tbl>
              <a:tblPr firstRow="1" firstCol="1" bandRow="1">
                <a:tableStyleId>{616DA210-FB5B-4158-B5E0-FEB733F419BA}</a:tableStyleId>
              </a:tblPr>
              <a:tblGrid>
                <a:gridCol w="7446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3687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7838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61604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651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</a:rPr>
                        <a:t>Phase II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Personnel Involved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</a:rPr>
                        <a:t>Methodology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Deliverables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96770">
                <a:tc>
                  <a:txBody>
                    <a:bodyPr/>
                    <a:lstStyle/>
                    <a:p>
                      <a:pPr marL="71755" marR="71755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effectLst/>
                        </a:rPr>
                        <a:t>Piloting and Replication (Scale-Up) </a:t>
                      </a:r>
                    </a:p>
                    <a:p>
                      <a:pPr marL="71755" marR="71755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effectLst/>
                        </a:rPr>
                        <a:t>of the GIS-PIAMS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vert="vert27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K-1,</a:t>
                      </a:r>
                      <a:r>
                        <a:rPr lang="en-US" sz="1400" baseline="0" dirty="0">
                          <a:effectLst/>
                        </a:rPr>
                        <a:t> </a:t>
                      </a:r>
                      <a:r>
                        <a:rPr lang="en-US" sz="1400" dirty="0">
                          <a:effectLst/>
                        </a:rPr>
                        <a:t>K-2,</a:t>
                      </a:r>
                      <a:r>
                        <a:rPr lang="en-US" sz="1400" baseline="0" dirty="0">
                          <a:effectLst/>
                        </a:rPr>
                        <a:t> </a:t>
                      </a:r>
                      <a:r>
                        <a:rPr lang="en-US" sz="1400" dirty="0">
                          <a:effectLst/>
                        </a:rPr>
                        <a:t>K-3,</a:t>
                      </a:r>
                      <a:r>
                        <a:rPr lang="en-US" sz="1400" baseline="0" dirty="0">
                          <a:effectLst/>
                        </a:rPr>
                        <a:t> </a:t>
                      </a:r>
                      <a:r>
                        <a:rPr lang="en-US" sz="1400" dirty="0">
                          <a:effectLst/>
                        </a:rPr>
                        <a:t>K-5,</a:t>
                      </a:r>
                      <a:r>
                        <a:rPr lang="en-US" sz="1400" baseline="0" dirty="0">
                          <a:effectLst/>
                        </a:rPr>
                        <a:t> </a:t>
                      </a:r>
                      <a:r>
                        <a:rPr lang="en-US" sz="1400" dirty="0">
                          <a:effectLst/>
                        </a:rPr>
                        <a:t>K-6 Capacity Development Specialist, Associate GIS Specialist, Database Encoders, Field Information Surveyors (FIS)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l" defTabSz="1088232" rtl="0" eaLnBrk="1" latinLnBrk="0" hangingPunct="1">
                        <a:lnSpc>
                          <a:spcPct val="115000"/>
                        </a:lnSpc>
                        <a:spcBef>
                          <a:spcPct val="20000"/>
                        </a:spcBef>
                        <a:spcAft>
                          <a:spcPts val="1000"/>
                        </a:spcAft>
                        <a:buClr>
                          <a:schemeClr val="hlink"/>
                        </a:buClr>
                        <a:buSzPct val="65000"/>
                        <a:buFont typeface="Wingdings" pitchFamily="2" charset="2"/>
                        <a:buNone/>
                      </a:pPr>
                      <a:r>
                        <a:rPr lang="en-US" sz="1800" b="0" i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Windows Installer architecture</a:t>
                      </a:r>
                    </a:p>
                    <a:p>
                      <a:pPr marL="0" marR="0" indent="0" algn="l" defTabSz="1088232" rtl="0" eaLnBrk="1" latinLnBrk="0" hangingPunct="1">
                        <a:lnSpc>
                          <a:spcPct val="115000"/>
                        </a:lnSpc>
                        <a:spcBef>
                          <a:spcPct val="20000"/>
                        </a:spcBef>
                        <a:spcAft>
                          <a:spcPts val="1000"/>
                        </a:spcAft>
                        <a:buClr>
                          <a:schemeClr val="hlink"/>
                        </a:buClr>
                        <a:buSzPct val="65000"/>
                        <a:buFont typeface="Wingdings" pitchFamily="2" charset="2"/>
                        <a:buNone/>
                      </a:pPr>
                      <a:r>
                        <a:rPr lang="en-US" sz="1800" b="0" i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</a:t>
                      </a:r>
                      <a:r>
                        <a:rPr lang="en-US" sz="1800" b="0" i="0" kern="120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xperimental </a:t>
                      </a:r>
                      <a:r>
                        <a:rPr lang="en-US" sz="1800" b="0" i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experience &amp; simulation</a:t>
                      </a:r>
                    </a:p>
                    <a:p>
                      <a:pPr marL="0" marR="0" indent="0" algn="l" defTabSz="1088232" rtl="0" eaLnBrk="1" latinLnBrk="0" hangingPunct="1">
                        <a:lnSpc>
                          <a:spcPct val="115000"/>
                        </a:lnSpc>
                        <a:spcBef>
                          <a:spcPct val="20000"/>
                        </a:spcBef>
                        <a:spcAft>
                          <a:spcPts val="1000"/>
                        </a:spcAft>
                        <a:buClr>
                          <a:schemeClr val="hlink"/>
                        </a:buClr>
                        <a:buSzPct val="65000"/>
                        <a:buFont typeface="Wingdings" pitchFamily="2" charset="2"/>
                        <a:buNone/>
                      </a:pPr>
                      <a:r>
                        <a:rPr lang="en-US" sz="1400" i="1" kern="1200" dirty="0">
                          <a:solidFill>
                            <a:schemeClr val="bg1"/>
                          </a:solidFill>
                          <a:latin typeface="+mn-lt"/>
                          <a:ea typeface="Open Sans" pitchFamily="34" charset="0"/>
                          <a:cs typeface="Open Sans" pitchFamily="34" charset="0"/>
                        </a:rPr>
                        <a:t>TOT</a:t>
                      </a:r>
                    </a:p>
                    <a:p>
                      <a:pPr marL="0" marR="0" lvl="0" indent="0" algn="l" defTabSz="1088232" rtl="0" eaLnBrk="1" fontAlgn="auto" latinLnBrk="0" hangingPunct="1">
                        <a:lnSpc>
                          <a:spcPct val="115000"/>
                        </a:lnSpc>
                        <a:spcBef>
                          <a:spcPct val="20000"/>
                        </a:spcBef>
                        <a:spcAft>
                          <a:spcPts val="1000"/>
                        </a:spcAft>
                        <a:buClr>
                          <a:schemeClr val="hlink"/>
                        </a:buClr>
                        <a:buSzPct val="65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lang="en-US" sz="1800" b="0" i="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en-US" sz="1800" b="0" i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Interactive Workshops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7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-342900" algn="l" defTabSz="1088232" rtl="0" eaLnBrk="1" latinLnBrk="0" hangingPunct="1">
                        <a:lnSpc>
                          <a:spcPct val="115000"/>
                        </a:lnSpc>
                        <a:spcBef>
                          <a:spcPct val="20000"/>
                        </a:spcBef>
                        <a:spcAft>
                          <a:spcPts val="1000"/>
                        </a:spcAft>
                        <a:buClr>
                          <a:schemeClr val="hlink"/>
                        </a:buClr>
                        <a:buSzPct val="65000"/>
                        <a:buFont typeface="Wingdings" pitchFamily="2" charset="2"/>
                        <a:buChar char="n"/>
                      </a:pPr>
                      <a:r>
                        <a:rPr lang="en-US" sz="1400" i="1" kern="1200" dirty="0">
                          <a:solidFill>
                            <a:schemeClr val="bg1"/>
                          </a:solidFill>
                          <a:latin typeface="+mn-lt"/>
                          <a:ea typeface="Open Sans" pitchFamily="34" charset="0"/>
                          <a:cs typeface="Open Sans" pitchFamily="34" charset="0"/>
                        </a:rPr>
                        <a:t>GIS-PIAMS Pilot Installations in 2 ULBS,</a:t>
                      </a:r>
                    </a:p>
                    <a:p>
                      <a:pPr marL="0" marR="0" indent="-342900" algn="l" defTabSz="1088232" rtl="0" eaLnBrk="1" latinLnBrk="0" hangingPunct="1">
                        <a:lnSpc>
                          <a:spcPct val="115000"/>
                        </a:lnSpc>
                        <a:spcBef>
                          <a:spcPct val="20000"/>
                        </a:spcBef>
                        <a:spcAft>
                          <a:spcPts val="1000"/>
                        </a:spcAft>
                        <a:buClr>
                          <a:schemeClr val="hlink"/>
                        </a:buClr>
                        <a:buSzPct val="65000"/>
                        <a:buFont typeface="Wingdings" pitchFamily="2" charset="2"/>
                        <a:buChar char="n"/>
                      </a:pPr>
                      <a:r>
                        <a:rPr lang="en-US" sz="1400" i="1" kern="1200" dirty="0">
                          <a:solidFill>
                            <a:schemeClr val="bg1"/>
                          </a:solidFill>
                          <a:latin typeface="+mn-lt"/>
                          <a:ea typeface="Open Sans" pitchFamily="34" charset="0"/>
                          <a:cs typeface="Open Sans" pitchFamily="34" charset="0"/>
                        </a:rPr>
                        <a:t>GIS-PIAMS Trial Operation and Turn Over,</a:t>
                      </a:r>
                    </a:p>
                    <a:p>
                      <a:pPr marL="0" marR="0" indent="-342900" algn="l" defTabSz="1088232" rtl="0" eaLnBrk="1" latinLnBrk="0" hangingPunct="1">
                        <a:lnSpc>
                          <a:spcPct val="115000"/>
                        </a:lnSpc>
                        <a:spcBef>
                          <a:spcPct val="20000"/>
                        </a:spcBef>
                        <a:spcAft>
                          <a:spcPts val="1000"/>
                        </a:spcAft>
                        <a:buClr>
                          <a:schemeClr val="hlink"/>
                        </a:buClr>
                        <a:buSzPct val="65000"/>
                        <a:buFont typeface="Wingdings" pitchFamily="2" charset="2"/>
                        <a:buChar char="n"/>
                      </a:pPr>
                      <a:r>
                        <a:rPr lang="en-US" sz="1400" i="1" kern="1200" dirty="0">
                          <a:solidFill>
                            <a:schemeClr val="bg1"/>
                          </a:solidFill>
                          <a:latin typeface="+mn-lt"/>
                          <a:ea typeface="Open Sans" pitchFamily="34" charset="0"/>
                          <a:cs typeface="Open Sans" pitchFamily="34" charset="0"/>
                        </a:rPr>
                        <a:t>Development of Scaling Up Strategy,</a:t>
                      </a:r>
                    </a:p>
                    <a:p>
                      <a:pPr marL="0" marR="0" indent="-342900" algn="l" defTabSz="1088232" rtl="0" eaLnBrk="1" latinLnBrk="0" hangingPunct="1">
                        <a:lnSpc>
                          <a:spcPct val="115000"/>
                        </a:lnSpc>
                        <a:spcBef>
                          <a:spcPct val="20000"/>
                        </a:spcBef>
                        <a:spcAft>
                          <a:spcPts val="1000"/>
                        </a:spcAft>
                        <a:buClr>
                          <a:schemeClr val="hlink"/>
                        </a:buClr>
                        <a:buSzPct val="65000"/>
                        <a:buFont typeface="Wingdings" pitchFamily="2" charset="2"/>
                        <a:buChar char="n"/>
                      </a:pPr>
                      <a:r>
                        <a:rPr lang="en-US" sz="1400" i="1" kern="1200" dirty="0">
                          <a:solidFill>
                            <a:schemeClr val="bg1"/>
                          </a:solidFill>
                          <a:latin typeface="+mn-lt"/>
                          <a:ea typeface="Open Sans" pitchFamily="34" charset="0"/>
                          <a:cs typeface="Open Sans" pitchFamily="34" charset="0"/>
                        </a:rPr>
                        <a:t>Conduct Workshop on GIS-PIAMS, </a:t>
                      </a:r>
                    </a:p>
                    <a:p>
                      <a:pPr marL="0" marR="0" indent="-342900" algn="l" defTabSz="1088232" rtl="0" eaLnBrk="1" latinLnBrk="0" hangingPunct="1">
                        <a:lnSpc>
                          <a:spcPct val="115000"/>
                        </a:lnSpc>
                        <a:spcBef>
                          <a:spcPct val="20000"/>
                        </a:spcBef>
                        <a:spcAft>
                          <a:spcPts val="1000"/>
                        </a:spcAft>
                        <a:buClr>
                          <a:schemeClr val="hlink"/>
                        </a:buClr>
                        <a:buSzPct val="65000"/>
                        <a:buFont typeface="Wingdings" pitchFamily="2" charset="2"/>
                        <a:buChar char="n"/>
                      </a:pPr>
                      <a:r>
                        <a:rPr lang="en-US" sz="1400" i="1" kern="1200" dirty="0">
                          <a:solidFill>
                            <a:schemeClr val="bg1"/>
                          </a:solidFill>
                          <a:latin typeface="+mn-lt"/>
                          <a:ea typeface="Open Sans" pitchFamily="34" charset="0"/>
                          <a:cs typeface="Open Sans" pitchFamily="34" charset="0"/>
                        </a:rPr>
                        <a:t>ULB Orientation and Enrolment, GIS-PIAMS Installations, </a:t>
                      </a:r>
                    </a:p>
                    <a:p>
                      <a:pPr marL="0" marR="0" indent="-342900" algn="l" defTabSz="1088232" rtl="0" eaLnBrk="1" latinLnBrk="0" hangingPunct="1">
                        <a:lnSpc>
                          <a:spcPct val="115000"/>
                        </a:lnSpc>
                        <a:spcBef>
                          <a:spcPct val="20000"/>
                        </a:spcBef>
                        <a:spcAft>
                          <a:spcPts val="1000"/>
                        </a:spcAft>
                        <a:buClr>
                          <a:schemeClr val="hlink"/>
                        </a:buClr>
                        <a:buSzPct val="65000"/>
                        <a:buFont typeface="Wingdings" pitchFamily="2" charset="2"/>
                        <a:buChar char="n"/>
                      </a:pPr>
                      <a:r>
                        <a:rPr lang="en-US" sz="1400" i="1" kern="1200" dirty="0">
                          <a:solidFill>
                            <a:schemeClr val="bg1"/>
                          </a:solidFill>
                          <a:latin typeface="+mn-lt"/>
                          <a:ea typeface="Open Sans" pitchFamily="34" charset="0"/>
                          <a:cs typeface="Open Sans" pitchFamily="34" charset="0"/>
                        </a:rPr>
                        <a:t>Trial Operations and Turn Overs,</a:t>
                      </a:r>
                    </a:p>
                    <a:p>
                      <a:pPr marL="0" marR="0" indent="-342900" algn="l" defTabSz="1088232" rtl="0" eaLnBrk="1" latinLnBrk="0" hangingPunct="1">
                        <a:lnSpc>
                          <a:spcPct val="115000"/>
                        </a:lnSpc>
                        <a:spcBef>
                          <a:spcPct val="20000"/>
                        </a:spcBef>
                        <a:spcAft>
                          <a:spcPts val="1000"/>
                        </a:spcAft>
                        <a:buClr>
                          <a:schemeClr val="hlink"/>
                        </a:buClr>
                        <a:buSzPct val="65000"/>
                        <a:buFont typeface="Wingdings" pitchFamily="2" charset="2"/>
                        <a:buChar char="n"/>
                      </a:pPr>
                      <a:r>
                        <a:rPr lang="en-US" sz="1400" i="1" kern="1200" dirty="0">
                          <a:solidFill>
                            <a:schemeClr val="bg1"/>
                          </a:solidFill>
                          <a:latin typeface="+mn-lt"/>
                          <a:ea typeface="Open Sans" pitchFamily="34" charset="0"/>
                          <a:cs typeface="Open Sans" pitchFamily="34" charset="0"/>
                        </a:rPr>
                        <a:t>Development of Nationwide GIS-PIAMS Roll Out Strategy, </a:t>
                      </a:r>
                    </a:p>
                    <a:p>
                      <a:pPr marL="0" marR="0" indent="-342900" algn="l" defTabSz="1088232" rtl="0" eaLnBrk="1" latinLnBrk="0" hangingPunct="1">
                        <a:lnSpc>
                          <a:spcPct val="115000"/>
                        </a:lnSpc>
                        <a:spcBef>
                          <a:spcPct val="20000"/>
                        </a:spcBef>
                        <a:spcAft>
                          <a:spcPts val="1000"/>
                        </a:spcAft>
                        <a:buClr>
                          <a:schemeClr val="hlink"/>
                        </a:buClr>
                        <a:buSzPct val="65000"/>
                        <a:buFont typeface="Wingdings" pitchFamily="2" charset="2"/>
                        <a:buChar char="n"/>
                      </a:pPr>
                      <a:r>
                        <a:rPr lang="en-US" sz="1400" i="1" kern="1200" dirty="0">
                          <a:solidFill>
                            <a:schemeClr val="bg1"/>
                          </a:solidFill>
                          <a:latin typeface="+mn-lt"/>
                          <a:ea typeface="Open Sans" pitchFamily="34" charset="0"/>
                          <a:cs typeface="Open Sans" pitchFamily="34" charset="0"/>
                        </a:rPr>
                        <a:t>Conduct of Project Completion Conference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endParaRPr lang="en-US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Title 13"/>
          <p:cNvSpPr txBox="1">
            <a:spLocks/>
          </p:cNvSpPr>
          <p:nvPr/>
        </p:nvSpPr>
        <p:spPr>
          <a:xfrm>
            <a:off x="152400" y="209550"/>
            <a:ext cx="2419350" cy="4560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n-US" sz="1600" b="1" dirty="0">
                <a:solidFill>
                  <a:schemeClr val="bg1"/>
                </a:solidFill>
              </a:rPr>
              <a:t>PHASE-III: Methodology</a:t>
            </a:r>
          </a:p>
        </p:txBody>
      </p:sp>
      <p:sp>
        <p:nvSpPr>
          <p:cNvPr id="4" name="Freeform 7">
            <a:extLst>
              <a:ext uri="{FF2B5EF4-FFF2-40B4-BE49-F238E27FC236}">
                <a16:creationId xmlns:a16="http://schemas.microsoft.com/office/drawing/2014/main" id="{8BB5C7D4-F56C-467E-B2D0-CD4B2D2C4D48}"/>
              </a:ext>
            </a:extLst>
          </p:cNvPr>
          <p:cNvSpPr>
            <a:spLocks/>
          </p:cNvSpPr>
          <p:nvPr/>
        </p:nvSpPr>
        <p:spPr bwMode="auto">
          <a:xfrm>
            <a:off x="8091488" y="4587875"/>
            <a:ext cx="519112" cy="269875"/>
          </a:xfrm>
          <a:custGeom>
            <a:avLst/>
            <a:gdLst/>
            <a:ahLst/>
            <a:cxnLst>
              <a:cxn ang="0">
                <a:pos x="663" y="88"/>
              </a:cxn>
              <a:cxn ang="0">
                <a:pos x="455" y="142"/>
              </a:cxn>
              <a:cxn ang="0">
                <a:pos x="455" y="142"/>
              </a:cxn>
              <a:cxn ang="0">
                <a:pos x="456" y="129"/>
              </a:cxn>
              <a:cxn ang="0">
                <a:pos x="641" y="84"/>
              </a:cxn>
              <a:cxn ang="0">
                <a:pos x="641" y="84"/>
              </a:cxn>
              <a:cxn ang="0">
                <a:pos x="3" y="97"/>
              </a:cxn>
              <a:cxn ang="0">
                <a:pos x="3" y="97"/>
              </a:cxn>
              <a:cxn ang="0">
                <a:pos x="3" y="97"/>
              </a:cxn>
              <a:cxn ang="0">
                <a:pos x="0" y="84"/>
              </a:cxn>
              <a:cxn ang="0">
                <a:pos x="617" y="72"/>
              </a:cxn>
              <a:cxn ang="0">
                <a:pos x="617" y="72"/>
              </a:cxn>
              <a:cxn ang="0">
                <a:pos x="427" y="12"/>
              </a:cxn>
              <a:cxn ang="0">
                <a:pos x="427" y="12"/>
              </a:cxn>
              <a:cxn ang="0">
                <a:pos x="433" y="0"/>
              </a:cxn>
              <a:cxn ang="0">
                <a:pos x="642" y="67"/>
              </a:cxn>
              <a:cxn ang="0">
                <a:pos x="642" y="67"/>
              </a:cxn>
              <a:cxn ang="0">
                <a:pos x="663" y="76"/>
              </a:cxn>
              <a:cxn ang="0">
                <a:pos x="663" y="76"/>
              </a:cxn>
              <a:cxn ang="0">
                <a:pos x="674" y="82"/>
              </a:cxn>
              <a:cxn ang="0">
                <a:pos x="663" y="88"/>
              </a:cxn>
            </a:cxnLst>
            <a:rect l="0" t="0" r="r" b="b"/>
            <a:pathLst>
              <a:path w="674" h="147">
                <a:moveTo>
                  <a:pt x="663" y="88"/>
                </a:moveTo>
                <a:cubicBezTo>
                  <a:pt x="611" y="116"/>
                  <a:pt x="515" y="147"/>
                  <a:pt x="455" y="142"/>
                </a:cubicBezTo>
                <a:cubicBezTo>
                  <a:pt x="455" y="142"/>
                  <a:pt x="455" y="142"/>
                  <a:pt x="455" y="142"/>
                </a:cubicBezTo>
                <a:cubicBezTo>
                  <a:pt x="456" y="129"/>
                  <a:pt x="456" y="129"/>
                  <a:pt x="456" y="129"/>
                </a:cubicBezTo>
                <a:cubicBezTo>
                  <a:pt x="506" y="133"/>
                  <a:pt x="589" y="108"/>
                  <a:pt x="641" y="84"/>
                </a:cubicBezTo>
                <a:cubicBezTo>
                  <a:pt x="641" y="84"/>
                  <a:pt x="641" y="84"/>
                  <a:pt x="641" y="84"/>
                </a:cubicBezTo>
                <a:cubicBezTo>
                  <a:pt x="430" y="101"/>
                  <a:pt x="209" y="61"/>
                  <a:pt x="3" y="97"/>
                </a:cubicBezTo>
                <a:cubicBezTo>
                  <a:pt x="3" y="97"/>
                  <a:pt x="3" y="97"/>
                  <a:pt x="3" y="97"/>
                </a:cubicBezTo>
                <a:cubicBezTo>
                  <a:pt x="3" y="97"/>
                  <a:pt x="3" y="97"/>
                  <a:pt x="3" y="97"/>
                </a:cubicBezTo>
                <a:cubicBezTo>
                  <a:pt x="0" y="84"/>
                  <a:pt x="0" y="84"/>
                  <a:pt x="0" y="84"/>
                </a:cubicBezTo>
                <a:cubicBezTo>
                  <a:pt x="202" y="48"/>
                  <a:pt x="415" y="85"/>
                  <a:pt x="617" y="72"/>
                </a:cubicBezTo>
                <a:cubicBezTo>
                  <a:pt x="617" y="72"/>
                  <a:pt x="617" y="72"/>
                  <a:pt x="617" y="72"/>
                </a:cubicBezTo>
                <a:cubicBezTo>
                  <a:pt x="556" y="53"/>
                  <a:pt x="482" y="50"/>
                  <a:pt x="427" y="12"/>
                </a:cubicBezTo>
                <a:cubicBezTo>
                  <a:pt x="427" y="12"/>
                  <a:pt x="427" y="12"/>
                  <a:pt x="427" y="12"/>
                </a:cubicBezTo>
                <a:cubicBezTo>
                  <a:pt x="433" y="0"/>
                  <a:pt x="433" y="0"/>
                  <a:pt x="433" y="0"/>
                </a:cubicBezTo>
                <a:cubicBezTo>
                  <a:pt x="500" y="22"/>
                  <a:pt x="579" y="30"/>
                  <a:pt x="642" y="67"/>
                </a:cubicBezTo>
                <a:cubicBezTo>
                  <a:pt x="642" y="67"/>
                  <a:pt x="642" y="67"/>
                  <a:pt x="642" y="67"/>
                </a:cubicBezTo>
                <a:cubicBezTo>
                  <a:pt x="649" y="69"/>
                  <a:pt x="656" y="72"/>
                  <a:pt x="663" y="76"/>
                </a:cubicBezTo>
                <a:cubicBezTo>
                  <a:pt x="663" y="76"/>
                  <a:pt x="663" y="76"/>
                  <a:pt x="663" y="76"/>
                </a:cubicBezTo>
                <a:cubicBezTo>
                  <a:pt x="674" y="82"/>
                  <a:pt x="674" y="82"/>
                  <a:pt x="674" y="82"/>
                </a:cubicBezTo>
                <a:cubicBezTo>
                  <a:pt x="663" y="88"/>
                  <a:pt x="663" y="88"/>
                  <a:pt x="663" y="88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943961"/>
      </p:ext>
    </p:extLst>
  </p:cSld>
  <p:clrMapOvr>
    <a:masterClrMapping/>
  </p:clrMapOvr>
  <p:transition spd="med"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:\ARC BANGLADESH\GIS-PIAMS\MODELING\STAKEHOLDERS\VISIO\GIS-PIAMS (S ARCHITECT).jpg"/>
          <p:cNvPicPr/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742950"/>
            <a:ext cx="7620000" cy="4191000"/>
          </a:xfrm>
          <a:prstGeom prst="rect">
            <a:avLst/>
          </a:prstGeom>
          <a:noFill/>
          <a:ln>
            <a:noFill/>
          </a:ln>
          <a:effectLst>
            <a:softEdge rad="63500"/>
          </a:effectLst>
        </p:spPr>
      </p:pic>
      <p:sp>
        <p:nvSpPr>
          <p:cNvPr id="5" name="Rectangle 4"/>
          <p:cNvSpPr/>
          <p:nvPr/>
        </p:nvSpPr>
        <p:spPr>
          <a:xfrm>
            <a:off x="152400" y="209550"/>
            <a:ext cx="249658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lang="en-US" sz="1600" b="1" dirty="0">
                <a:solidFill>
                  <a:schemeClr val="bg1"/>
                </a:solidFill>
                <a:latin typeface="Source Sans Pro Light" pitchFamily="34" charset="0"/>
                <a:ea typeface="+mj-ea"/>
                <a:cs typeface="+mj-cs"/>
              </a:rPr>
              <a:t>SOLUTION ARCHITECTURE</a:t>
            </a:r>
          </a:p>
        </p:txBody>
      </p:sp>
      <p:sp>
        <p:nvSpPr>
          <p:cNvPr id="6" name="Freeform 7">
            <a:extLst>
              <a:ext uri="{FF2B5EF4-FFF2-40B4-BE49-F238E27FC236}">
                <a16:creationId xmlns:a16="http://schemas.microsoft.com/office/drawing/2014/main" id="{489DF62B-115B-4DE2-8B87-8E1607CC4D2B}"/>
              </a:ext>
            </a:extLst>
          </p:cNvPr>
          <p:cNvSpPr>
            <a:spLocks/>
          </p:cNvSpPr>
          <p:nvPr/>
        </p:nvSpPr>
        <p:spPr bwMode="auto">
          <a:xfrm>
            <a:off x="8091488" y="4587875"/>
            <a:ext cx="519112" cy="269875"/>
          </a:xfrm>
          <a:custGeom>
            <a:avLst/>
            <a:gdLst/>
            <a:ahLst/>
            <a:cxnLst>
              <a:cxn ang="0">
                <a:pos x="663" y="88"/>
              </a:cxn>
              <a:cxn ang="0">
                <a:pos x="455" y="142"/>
              </a:cxn>
              <a:cxn ang="0">
                <a:pos x="455" y="142"/>
              </a:cxn>
              <a:cxn ang="0">
                <a:pos x="456" y="129"/>
              </a:cxn>
              <a:cxn ang="0">
                <a:pos x="641" y="84"/>
              </a:cxn>
              <a:cxn ang="0">
                <a:pos x="641" y="84"/>
              </a:cxn>
              <a:cxn ang="0">
                <a:pos x="3" y="97"/>
              </a:cxn>
              <a:cxn ang="0">
                <a:pos x="3" y="97"/>
              </a:cxn>
              <a:cxn ang="0">
                <a:pos x="3" y="97"/>
              </a:cxn>
              <a:cxn ang="0">
                <a:pos x="0" y="84"/>
              </a:cxn>
              <a:cxn ang="0">
                <a:pos x="617" y="72"/>
              </a:cxn>
              <a:cxn ang="0">
                <a:pos x="617" y="72"/>
              </a:cxn>
              <a:cxn ang="0">
                <a:pos x="427" y="12"/>
              </a:cxn>
              <a:cxn ang="0">
                <a:pos x="427" y="12"/>
              </a:cxn>
              <a:cxn ang="0">
                <a:pos x="433" y="0"/>
              </a:cxn>
              <a:cxn ang="0">
                <a:pos x="642" y="67"/>
              </a:cxn>
              <a:cxn ang="0">
                <a:pos x="642" y="67"/>
              </a:cxn>
              <a:cxn ang="0">
                <a:pos x="663" y="76"/>
              </a:cxn>
              <a:cxn ang="0">
                <a:pos x="663" y="76"/>
              </a:cxn>
              <a:cxn ang="0">
                <a:pos x="674" y="82"/>
              </a:cxn>
              <a:cxn ang="0">
                <a:pos x="663" y="88"/>
              </a:cxn>
            </a:cxnLst>
            <a:rect l="0" t="0" r="r" b="b"/>
            <a:pathLst>
              <a:path w="674" h="147">
                <a:moveTo>
                  <a:pt x="663" y="88"/>
                </a:moveTo>
                <a:cubicBezTo>
                  <a:pt x="611" y="116"/>
                  <a:pt x="515" y="147"/>
                  <a:pt x="455" y="142"/>
                </a:cubicBezTo>
                <a:cubicBezTo>
                  <a:pt x="455" y="142"/>
                  <a:pt x="455" y="142"/>
                  <a:pt x="455" y="142"/>
                </a:cubicBezTo>
                <a:cubicBezTo>
                  <a:pt x="456" y="129"/>
                  <a:pt x="456" y="129"/>
                  <a:pt x="456" y="129"/>
                </a:cubicBezTo>
                <a:cubicBezTo>
                  <a:pt x="506" y="133"/>
                  <a:pt x="589" y="108"/>
                  <a:pt x="641" y="84"/>
                </a:cubicBezTo>
                <a:cubicBezTo>
                  <a:pt x="641" y="84"/>
                  <a:pt x="641" y="84"/>
                  <a:pt x="641" y="84"/>
                </a:cubicBezTo>
                <a:cubicBezTo>
                  <a:pt x="430" y="101"/>
                  <a:pt x="209" y="61"/>
                  <a:pt x="3" y="97"/>
                </a:cubicBezTo>
                <a:cubicBezTo>
                  <a:pt x="3" y="97"/>
                  <a:pt x="3" y="97"/>
                  <a:pt x="3" y="97"/>
                </a:cubicBezTo>
                <a:cubicBezTo>
                  <a:pt x="3" y="97"/>
                  <a:pt x="3" y="97"/>
                  <a:pt x="3" y="97"/>
                </a:cubicBezTo>
                <a:cubicBezTo>
                  <a:pt x="0" y="84"/>
                  <a:pt x="0" y="84"/>
                  <a:pt x="0" y="84"/>
                </a:cubicBezTo>
                <a:cubicBezTo>
                  <a:pt x="202" y="48"/>
                  <a:pt x="415" y="85"/>
                  <a:pt x="617" y="72"/>
                </a:cubicBezTo>
                <a:cubicBezTo>
                  <a:pt x="617" y="72"/>
                  <a:pt x="617" y="72"/>
                  <a:pt x="617" y="72"/>
                </a:cubicBezTo>
                <a:cubicBezTo>
                  <a:pt x="556" y="53"/>
                  <a:pt x="482" y="50"/>
                  <a:pt x="427" y="12"/>
                </a:cubicBezTo>
                <a:cubicBezTo>
                  <a:pt x="427" y="12"/>
                  <a:pt x="427" y="12"/>
                  <a:pt x="427" y="12"/>
                </a:cubicBezTo>
                <a:cubicBezTo>
                  <a:pt x="433" y="0"/>
                  <a:pt x="433" y="0"/>
                  <a:pt x="433" y="0"/>
                </a:cubicBezTo>
                <a:cubicBezTo>
                  <a:pt x="500" y="22"/>
                  <a:pt x="579" y="30"/>
                  <a:pt x="642" y="67"/>
                </a:cubicBezTo>
                <a:cubicBezTo>
                  <a:pt x="642" y="67"/>
                  <a:pt x="642" y="67"/>
                  <a:pt x="642" y="67"/>
                </a:cubicBezTo>
                <a:cubicBezTo>
                  <a:pt x="649" y="69"/>
                  <a:pt x="656" y="72"/>
                  <a:pt x="663" y="76"/>
                </a:cubicBezTo>
                <a:cubicBezTo>
                  <a:pt x="663" y="76"/>
                  <a:pt x="663" y="76"/>
                  <a:pt x="663" y="76"/>
                </a:cubicBezTo>
                <a:cubicBezTo>
                  <a:pt x="674" y="82"/>
                  <a:pt x="674" y="82"/>
                  <a:pt x="674" y="82"/>
                </a:cubicBezTo>
                <a:cubicBezTo>
                  <a:pt x="663" y="88"/>
                  <a:pt x="663" y="88"/>
                  <a:pt x="663" y="88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4258842"/>
      </p:ext>
    </p:extLst>
  </p:cSld>
  <p:clrMapOvr>
    <a:masterClrMapping/>
  </p:clrMapOvr>
  <p:transition spd="med">
    <p:dissolv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971550"/>
            <a:ext cx="6562501" cy="3691407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5" name="Rectangle 4"/>
          <p:cNvSpPr/>
          <p:nvPr/>
        </p:nvSpPr>
        <p:spPr>
          <a:xfrm>
            <a:off x="152400" y="209550"/>
            <a:ext cx="2819400" cy="2809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80000"/>
              </a:lnSpc>
              <a:spcBef>
                <a:spcPct val="0"/>
              </a:spcBef>
            </a:pPr>
            <a:r>
              <a:rPr lang="en-US" sz="1500" b="1" dirty="0">
                <a:solidFill>
                  <a:schemeClr val="bg1"/>
                </a:solidFill>
                <a:latin typeface="Source Sans Pro Light" pitchFamily="34" charset="0"/>
                <a:ea typeface="+mj-ea"/>
                <a:cs typeface="+mj-cs"/>
              </a:rPr>
              <a:t>Stakeholders of GIS-PIAMS</a:t>
            </a:r>
          </a:p>
        </p:txBody>
      </p:sp>
    </p:spTree>
    <p:extLst>
      <p:ext uri="{BB962C8B-B14F-4D97-AF65-F5344CB8AC3E}">
        <p14:creationId xmlns:p14="http://schemas.microsoft.com/office/powerpoint/2010/main" val="4255063916"/>
      </p:ext>
    </p:extLst>
  </p:cSld>
  <p:clrMapOvr>
    <a:masterClrMapping/>
  </p:clrMapOvr>
  <p:transition spd="med">
    <p:dissolv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33400" y="1581150"/>
            <a:ext cx="8151628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Languages 		: </a:t>
            </a:r>
            <a:r>
              <a:rPr lang="en-US" i="1" dirty="0">
                <a:solidFill>
                  <a:schemeClr val="bg1"/>
                </a:solidFill>
              </a:rPr>
              <a:t>Visual </a:t>
            </a:r>
            <a:r>
              <a:rPr lang="en-US" i="1" dirty="0" err="1">
                <a:solidFill>
                  <a:schemeClr val="bg1"/>
                </a:solidFill>
              </a:rPr>
              <a:t>Basic.Net</a:t>
            </a:r>
            <a:endParaRPr lang="en-US" i="1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Databases  		: </a:t>
            </a:r>
            <a:r>
              <a:rPr lang="en-US" i="1" dirty="0">
                <a:solidFill>
                  <a:schemeClr val="bg1"/>
                </a:solidFill>
              </a:rPr>
              <a:t>MS SQL Server 2016 </a:t>
            </a:r>
          </a:p>
          <a:p>
            <a:r>
              <a:rPr lang="en-US" dirty="0">
                <a:solidFill>
                  <a:schemeClr val="bg1"/>
                </a:solidFill>
              </a:rPr>
              <a:t>Web/Application </a:t>
            </a:r>
          </a:p>
          <a:p>
            <a:r>
              <a:rPr lang="en-US" dirty="0">
                <a:solidFill>
                  <a:schemeClr val="bg1"/>
                </a:solidFill>
              </a:rPr>
              <a:t>Servers			:  </a:t>
            </a:r>
            <a:r>
              <a:rPr lang="en-US" i="1" dirty="0">
                <a:solidFill>
                  <a:schemeClr val="bg1"/>
                </a:solidFill>
              </a:rPr>
              <a:t>Windows IIS</a:t>
            </a:r>
          </a:p>
          <a:p>
            <a:r>
              <a:rPr lang="en-US" dirty="0">
                <a:solidFill>
                  <a:schemeClr val="bg1"/>
                </a:solidFill>
              </a:rPr>
              <a:t>Reporting tool		: </a:t>
            </a:r>
            <a:r>
              <a:rPr lang="en-US" i="1" dirty="0">
                <a:solidFill>
                  <a:schemeClr val="bg1"/>
                </a:solidFill>
              </a:rPr>
              <a:t>Dev Express</a:t>
            </a:r>
          </a:p>
          <a:p>
            <a:r>
              <a:rPr lang="en-US" dirty="0">
                <a:solidFill>
                  <a:schemeClr val="bg1"/>
                </a:solidFill>
              </a:rPr>
              <a:t>Methodologies		:  </a:t>
            </a:r>
            <a:r>
              <a:rPr lang="en-US" i="1" dirty="0">
                <a:solidFill>
                  <a:schemeClr val="bg1"/>
                </a:solidFill>
              </a:rPr>
              <a:t>Agile</a:t>
            </a:r>
          </a:p>
          <a:p>
            <a:r>
              <a:rPr lang="en-US" dirty="0">
                <a:solidFill>
                  <a:schemeClr val="bg1"/>
                </a:solidFill>
              </a:rPr>
              <a:t>Browser			: </a:t>
            </a:r>
            <a:r>
              <a:rPr lang="en-US" i="1" dirty="0">
                <a:solidFill>
                  <a:schemeClr val="bg1"/>
                </a:solidFill>
              </a:rPr>
              <a:t>Internet Explorer, Firefox, Safari, Chrome and Opera</a:t>
            </a:r>
          </a:p>
          <a:p>
            <a:r>
              <a:rPr lang="en-US" dirty="0">
                <a:solidFill>
                  <a:schemeClr val="bg1"/>
                </a:solidFill>
              </a:rPr>
              <a:t>Map Integration Technology	: </a:t>
            </a:r>
            <a:r>
              <a:rPr lang="en-US" i="1" dirty="0">
                <a:solidFill>
                  <a:schemeClr val="bg1"/>
                </a:solidFill>
              </a:rPr>
              <a:t>ArcGIS Server</a:t>
            </a:r>
          </a:p>
          <a:p>
            <a:r>
              <a:rPr lang="en-US" dirty="0">
                <a:solidFill>
                  <a:schemeClr val="bg1"/>
                </a:solidFill>
              </a:rPr>
              <a:t>Font/Languages		: </a:t>
            </a:r>
            <a:r>
              <a:rPr lang="en-US" i="1" dirty="0">
                <a:solidFill>
                  <a:schemeClr val="bg1"/>
                </a:solidFill>
              </a:rPr>
              <a:t>Bangla and English</a:t>
            </a:r>
          </a:p>
        </p:txBody>
      </p:sp>
      <p:sp>
        <p:nvSpPr>
          <p:cNvPr id="6" name="Rectangle 5"/>
          <p:cNvSpPr/>
          <p:nvPr/>
        </p:nvSpPr>
        <p:spPr>
          <a:xfrm>
            <a:off x="168936" y="285750"/>
            <a:ext cx="2074671" cy="2935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80000"/>
              </a:lnSpc>
              <a:spcBef>
                <a:spcPct val="0"/>
              </a:spcBef>
            </a:pPr>
            <a:r>
              <a:rPr lang="en-US" sz="1600" b="1" dirty="0">
                <a:solidFill>
                  <a:schemeClr val="bg1"/>
                </a:solidFill>
                <a:latin typeface="Source Sans Pro Light" pitchFamily="34" charset="0"/>
                <a:ea typeface="+mj-ea"/>
                <a:cs typeface="+mj-cs"/>
              </a:rPr>
              <a:t>Technology and tools</a:t>
            </a:r>
          </a:p>
        </p:txBody>
      </p:sp>
      <p:sp>
        <p:nvSpPr>
          <p:cNvPr id="5" name="Freeform 7">
            <a:extLst>
              <a:ext uri="{FF2B5EF4-FFF2-40B4-BE49-F238E27FC236}">
                <a16:creationId xmlns:a16="http://schemas.microsoft.com/office/drawing/2014/main" id="{2099C09D-EC55-4C43-918D-210F53AFF290}"/>
              </a:ext>
            </a:extLst>
          </p:cNvPr>
          <p:cNvSpPr>
            <a:spLocks/>
          </p:cNvSpPr>
          <p:nvPr/>
        </p:nvSpPr>
        <p:spPr bwMode="auto">
          <a:xfrm>
            <a:off x="8091488" y="4587875"/>
            <a:ext cx="519112" cy="269875"/>
          </a:xfrm>
          <a:custGeom>
            <a:avLst/>
            <a:gdLst/>
            <a:ahLst/>
            <a:cxnLst>
              <a:cxn ang="0">
                <a:pos x="663" y="88"/>
              </a:cxn>
              <a:cxn ang="0">
                <a:pos x="455" y="142"/>
              </a:cxn>
              <a:cxn ang="0">
                <a:pos x="455" y="142"/>
              </a:cxn>
              <a:cxn ang="0">
                <a:pos x="456" y="129"/>
              </a:cxn>
              <a:cxn ang="0">
                <a:pos x="641" y="84"/>
              </a:cxn>
              <a:cxn ang="0">
                <a:pos x="641" y="84"/>
              </a:cxn>
              <a:cxn ang="0">
                <a:pos x="3" y="97"/>
              </a:cxn>
              <a:cxn ang="0">
                <a:pos x="3" y="97"/>
              </a:cxn>
              <a:cxn ang="0">
                <a:pos x="3" y="97"/>
              </a:cxn>
              <a:cxn ang="0">
                <a:pos x="0" y="84"/>
              </a:cxn>
              <a:cxn ang="0">
                <a:pos x="617" y="72"/>
              </a:cxn>
              <a:cxn ang="0">
                <a:pos x="617" y="72"/>
              </a:cxn>
              <a:cxn ang="0">
                <a:pos x="427" y="12"/>
              </a:cxn>
              <a:cxn ang="0">
                <a:pos x="427" y="12"/>
              </a:cxn>
              <a:cxn ang="0">
                <a:pos x="433" y="0"/>
              </a:cxn>
              <a:cxn ang="0">
                <a:pos x="642" y="67"/>
              </a:cxn>
              <a:cxn ang="0">
                <a:pos x="642" y="67"/>
              </a:cxn>
              <a:cxn ang="0">
                <a:pos x="663" y="76"/>
              </a:cxn>
              <a:cxn ang="0">
                <a:pos x="663" y="76"/>
              </a:cxn>
              <a:cxn ang="0">
                <a:pos x="674" y="82"/>
              </a:cxn>
              <a:cxn ang="0">
                <a:pos x="663" y="88"/>
              </a:cxn>
            </a:cxnLst>
            <a:rect l="0" t="0" r="r" b="b"/>
            <a:pathLst>
              <a:path w="674" h="147">
                <a:moveTo>
                  <a:pt x="663" y="88"/>
                </a:moveTo>
                <a:cubicBezTo>
                  <a:pt x="611" y="116"/>
                  <a:pt x="515" y="147"/>
                  <a:pt x="455" y="142"/>
                </a:cubicBezTo>
                <a:cubicBezTo>
                  <a:pt x="455" y="142"/>
                  <a:pt x="455" y="142"/>
                  <a:pt x="455" y="142"/>
                </a:cubicBezTo>
                <a:cubicBezTo>
                  <a:pt x="456" y="129"/>
                  <a:pt x="456" y="129"/>
                  <a:pt x="456" y="129"/>
                </a:cubicBezTo>
                <a:cubicBezTo>
                  <a:pt x="506" y="133"/>
                  <a:pt x="589" y="108"/>
                  <a:pt x="641" y="84"/>
                </a:cubicBezTo>
                <a:cubicBezTo>
                  <a:pt x="641" y="84"/>
                  <a:pt x="641" y="84"/>
                  <a:pt x="641" y="84"/>
                </a:cubicBezTo>
                <a:cubicBezTo>
                  <a:pt x="430" y="101"/>
                  <a:pt x="209" y="61"/>
                  <a:pt x="3" y="97"/>
                </a:cubicBezTo>
                <a:cubicBezTo>
                  <a:pt x="3" y="97"/>
                  <a:pt x="3" y="97"/>
                  <a:pt x="3" y="97"/>
                </a:cubicBezTo>
                <a:cubicBezTo>
                  <a:pt x="3" y="97"/>
                  <a:pt x="3" y="97"/>
                  <a:pt x="3" y="97"/>
                </a:cubicBezTo>
                <a:cubicBezTo>
                  <a:pt x="0" y="84"/>
                  <a:pt x="0" y="84"/>
                  <a:pt x="0" y="84"/>
                </a:cubicBezTo>
                <a:cubicBezTo>
                  <a:pt x="202" y="48"/>
                  <a:pt x="415" y="85"/>
                  <a:pt x="617" y="72"/>
                </a:cubicBezTo>
                <a:cubicBezTo>
                  <a:pt x="617" y="72"/>
                  <a:pt x="617" y="72"/>
                  <a:pt x="617" y="72"/>
                </a:cubicBezTo>
                <a:cubicBezTo>
                  <a:pt x="556" y="53"/>
                  <a:pt x="482" y="50"/>
                  <a:pt x="427" y="12"/>
                </a:cubicBezTo>
                <a:cubicBezTo>
                  <a:pt x="427" y="12"/>
                  <a:pt x="427" y="12"/>
                  <a:pt x="427" y="12"/>
                </a:cubicBezTo>
                <a:cubicBezTo>
                  <a:pt x="433" y="0"/>
                  <a:pt x="433" y="0"/>
                  <a:pt x="433" y="0"/>
                </a:cubicBezTo>
                <a:cubicBezTo>
                  <a:pt x="500" y="22"/>
                  <a:pt x="579" y="30"/>
                  <a:pt x="642" y="67"/>
                </a:cubicBezTo>
                <a:cubicBezTo>
                  <a:pt x="642" y="67"/>
                  <a:pt x="642" y="67"/>
                  <a:pt x="642" y="67"/>
                </a:cubicBezTo>
                <a:cubicBezTo>
                  <a:pt x="649" y="69"/>
                  <a:pt x="656" y="72"/>
                  <a:pt x="663" y="76"/>
                </a:cubicBezTo>
                <a:cubicBezTo>
                  <a:pt x="663" y="76"/>
                  <a:pt x="663" y="76"/>
                  <a:pt x="663" y="76"/>
                </a:cubicBezTo>
                <a:cubicBezTo>
                  <a:pt x="674" y="82"/>
                  <a:pt x="674" y="82"/>
                  <a:pt x="674" y="82"/>
                </a:cubicBezTo>
                <a:cubicBezTo>
                  <a:pt x="663" y="88"/>
                  <a:pt x="663" y="88"/>
                  <a:pt x="663" y="88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622752"/>
      </p:ext>
    </p:extLst>
  </p:cSld>
  <p:clrMapOvr>
    <a:masterClrMapping/>
  </p:clrMapOvr>
  <p:transition spd="med">
    <p:dissolv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733550"/>
            <a:ext cx="3769462" cy="2590800"/>
          </a:xfrm>
          <a:prstGeom prst="rect">
            <a:avLst/>
          </a:prstGeom>
          <a:effectLst>
            <a:glow rad="228600">
              <a:schemeClr val="bg1">
                <a:alpha val="40000"/>
              </a:schemeClr>
            </a:glow>
          </a:effectLst>
        </p:spPr>
      </p:pic>
      <p:sp>
        <p:nvSpPr>
          <p:cNvPr id="5" name="TextBox 4"/>
          <p:cNvSpPr txBox="1"/>
          <p:nvPr/>
        </p:nvSpPr>
        <p:spPr>
          <a:xfrm>
            <a:off x="304800" y="1098556"/>
            <a:ext cx="3769462" cy="369332"/>
          </a:xfrm>
          <a:prstGeom prst="rect">
            <a:avLst/>
          </a:prstGeom>
          <a:ln>
            <a:solidFill>
              <a:schemeClr val="accent1">
                <a:lumMod val="20000"/>
                <a:lumOff val="80000"/>
              </a:schemeClr>
            </a:solidFill>
          </a:ln>
          <a:effectLst>
            <a:glow rad="228600">
              <a:schemeClr val="bg1"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Bank Payment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00" y="1733550"/>
            <a:ext cx="4572000" cy="2590800"/>
          </a:xfrm>
          <a:prstGeom prst="rect">
            <a:avLst/>
          </a:prstGeom>
          <a:effectLst>
            <a:glow rad="228600">
              <a:schemeClr val="bg1">
                <a:alpha val="40000"/>
              </a:schemeClr>
            </a:glow>
          </a:effectLst>
        </p:spPr>
      </p:pic>
      <p:sp>
        <p:nvSpPr>
          <p:cNvPr id="8" name="TextBox 7"/>
          <p:cNvSpPr txBox="1"/>
          <p:nvPr/>
        </p:nvSpPr>
        <p:spPr>
          <a:xfrm>
            <a:off x="4343400" y="1098556"/>
            <a:ext cx="4572000" cy="369332"/>
          </a:xfrm>
          <a:prstGeom prst="rect">
            <a:avLst/>
          </a:prstGeom>
          <a:ln>
            <a:solidFill>
              <a:schemeClr val="accent1">
                <a:lumMod val="20000"/>
                <a:lumOff val="80000"/>
              </a:schemeClr>
            </a:solidFill>
          </a:ln>
          <a:effectLst>
            <a:glow rad="228600">
              <a:schemeClr val="bg1"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r>
              <a:rPr lang="en-US" dirty="0"/>
              <a:t>Online Portal Payment</a:t>
            </a:r>
          </a:p>
        </p:txBody>
      </p:sp>
      <p:sp>
        <p:nvSpPr>
          <p:cNvPr id="9" name="Rectangle 8"/>
          <p:cNvSpPr/>
          <p:nvPr/>
        </p:nvSpPr>
        <p:spPr>
          <a:xfrm>
            <a:off x="376120" y="190619"/>
            <a:ext cx="2247859" cy="4905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80000"/>
              </a:lnSpc>
              <a:spcBef>
                <a:spcPct val="0"/>
              </a:spcBef>
            </a:pPr>
            <a:r>
              <a:rPr lang="en-US" sz="1600" b="1" dirty="0">
                <a:solidFill>
                  <a:schemeClr val="bg1"/>
                </a:solidFill>
                <a:latin typeface="Source Sans Pro Light" pitchFamily="34" charset="0"/>
                <a:ea typeface="+mj-ea"/>
                <a:cs typeface="+mj-cs"/>
              </a:rPr>
              <a:t>ONLINE PAYMENT </a:t>
            </a:r>
          </a:p>
          <a:p>
            <a:pPr algn="ctr">
              <a:lnSpc>
                <a:spcPct val="80000"/>
              </a:lnSpc>
              <a:spcBef>
                <a:spcPct val="0"/>
              </a:spcBef>
            </a:pPr>
            <a:r>
              <a:rPr lang="en-US" sz="1600" b="1" dirty="0">
                <a:solidFill>
                  <a:schemeClr val="bg1"/>
                </a:solidFill>
                <a:latin typeface="Source Sans Pro Light" pitchFamily="34" charset="0"/>
                <a:ea typeface="+mj-ea"/>
                <a:cs typeface="+mj-cs"/>
              </a:rPr>
              <a:t>GATEWAY INTEGRATION</a:t>
            </a:r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FE28B2B9-948D-4E89-B3FF-AB0C958B8B53}"/>
              </a:ext>
            </a:extLst>
          </p:cNvPr>
          <p:cNvSpPr>
            <a:spLocks/>
          </p:cNvSpPr>
          <p:nvPr/>
        </p:nvSpPr>
        <p:spPr bwMode="auto">
          <a:xfrm>
            <a:off x="8091488" y="4587875"/>
            <a:ext cx="519112" cy="269875"/>
          </a:xfrm>
          <a:custGeom>
            <a:avLst/>
            <a:gdLst/>
            <a:ahLst/>
            <a:cxnLst>
              <a:cxn ang="0">
                <a:pos x="663" y="88"/>
              </a:cxn>
              <a:cxn ang="0">
                <a:pos x="455" y="142"/>
              </a:cxn>
              <a:cxn ang="0">
                <a:pos x="455" y="142"/>
              </a:cxn>
              <a:cxn ang="0">
                <a:pos x="456" y="129"/>
              </a:cxn>
              <a:cxn ang="0">
                <a:pos x="641" y="84"/>
              </a:cxn>
              <a:cxn ang="0">
                <a:pos x="641" y="84"/>
              </a:cxn>
              <a:cxn ang="0">
                <a:pos x="3" y="97"/>
              </a:cxn>
              <a:cxn ang="0">
                <a:pos x="3" y="97"/>
              </a:cxn>
              <a:cxn ang="0">
                <a:pos x="3" y="97"/>
              </a:cxn>
              <a:cxn ang="0">
                <a:pos x="0" y="84"/>
              </a:cxn>
              <a:cxn ang="0">
                <a:pos x="617" y="72"/>
              </a:cxn>
              <a:cxn ang="0">
                <a:pos x="617" y="72"/>
              </a:cxn>
              <a:cxn ang="0">
                <a:pos x="427" y="12"/>
              </a:cxn>
              <a:cxn ang="0">
                <a:pos x="427" y="12"/>
              </a:cxn>
              <a:cxn ang="0">
                <a:pos x="433" y="0"/>
              </a:cxn>
              <a:cxn ang="0">
                <a:pos x="642" y="67"/>
              </a:cxn>
              <a:cxn ang="0">
                <a:pos x="642" y="67"/>
              </a:cxn>
              <a:cxn ang="0">
                <a:pos x="663" y="76"/>
              </a:cxn>
              <a:cxn ang="0">
                <a:pos x="663" y="76"/>
              </a:cxn>
              <a:cxn ang="0">
                <a:pos x="674" y="82"/>
              </a:cxn>
              <a:cxn ang="0">
                <a:pos x="663" y="88"/>
              </a:cxn>
            </a:cxnLst>
            <a:rect l="0" t="0" r="r" b="b"/>
            <a:pathLst>
              <a:path w="674" h="147">
                <a:moveTo>
                  <a:pt x="663" y="88"/>
                </a:moveTo>
                <a:cubicBezTo>
                  <a:pt x="611" y="116"/>
                  <a:pt x="515" y="147"/>
                  <a:pt x="455" y="142"/>
                </a:cubicBezTo>
                <a:cubicBezTo>
                  <a:pt x="455" y="142"/>
                  <a:pt x="455" y="142"/>
                  <a:pt x="455" y="142"/>
                </a:cubicBezTo>
                <a:cubicBezTo>
                  <a:pt x="456" y="129"/>
                  <a:pt x="456" y="129"/>
                  <a:pt x="456" y="129"/>
                </a:cubicBezTo>
                <a:cubicBezTo>
                  <a:pt x="506" y="133"/>
                  <a:pt x="589" y="108"/>
                  <a:pt x="641" y="84"/>
                </a:cubicBezTo>
                <a:cubicBezTo>
                  <a:pt x="641" y="84"/>
                  <a:pt x="641" y="84"/>
                  <a:pt x="641" y="84"/>
                </a:cubicBezTo>
                <a:cubicBezTo>
                  <a:pt x="430" y="101"/>
                  <a:pt x="209" y="61"/>
                  <a:pt x="3" y="97"/>
                </a:cubicBezTo>
                <a:cubicBezTo>
                  <a:pt x="3" y="97"/>
                  <a:pt x="3" y="97"/>
                  <a:pt x="3" y="97"/>
                </a:cubicBezTo>
                <a:cubicBezTo>
                  <a:pt x="3" y="97"/>
                  <a:pt x="3" y="97"/>
                  <a:pt x="3" y="97"/>
                </a:cubicBezTo>
                <a:cubicBezTo>
                  <a:pt x="0" y="84"/>
                  <a:pt x="0" y="84"/>
                  <a:pt x="0" y="84"/>
                </a:cubicBezTo>
                <a:cubicBezTo>
                  <a:pt x="202" y="48"/>
                  <a:pt x="415" y="85"/>
                  <a:pt x="617" y="72"/>
                </a:cubicBezTo>
                <a:cubicBezTo>
                  <a:pt x="617" y="72"/>
                  <a:pt x="617" y="72"/>
                  <a:pt x="617" y="72"/>
                </a:cubicBezTo>
                <a:cubicBezTo>
                  <a:pt x="556" y="53"/>
                  <a:pt x="482" y="50"/>
                  <a:pt x="427" y="12"/>
                </a:cubicBezTo>
                <a:cubicBezTo>
                  <a:pt x="427" y="12"/>
                  <a:pt x="427" y="12"/>
                  <a:pt x="427" y="12"/>
                </a:cubicBezTo>
                <a:cubicBezTo>
                  <a:pt x="433" y="0"/>
                  <a:pt x="433" y="0"/>
                  <a:pt x="433" y="0"/>
                </a:cubicBezTo>
                <a:cubicBezTo>
                  <a:pt x="500" y="22"/>
                  <a:pt x="579" y="30"/>
                  <a:pt x="642" y="67"/>
                </a:cubicBezTo>
                <a:cubicBezTo>
                  <a:pt x="642" y="67"/>
                  <a:pt x="642" y="67"/>
                  <a:pt x="642" y="67"/>
                </a:cubicBezTo>
                <a:cubicBezTo>
                  <a:pt x="649" y="69"/>
                  <a:pt x="656" y="72"/>
                  <a:pt x="663" y="76"/>
                </a:cubicBezTo>
                <a:cubicBezTo>
                  <a:pt x="663" y="76"/>
                  <a:pt x="663" y="76"/>
                  <a:pt x="663" y="76"/>
                </a:cubicBezTo>
                <a:cubicBezTo>
                  <a:pt x="674" y="82"/>
                  <a:pt x="674" y="82"/>
                  <a:pt x="674" y="82"/>
                </a:cubicBezTo>
                <a:cubicBezTo>
                  <a:pt x="663" y="88"/>
                  <a:pt x="663" y="88"/>
                  <a:pt x="663" y="88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520908"/>
      </p:ext>
    </p:extLst>
  </p:cSld>
  <p:clrMapOvr>
    <a:masterClrMapping/>
  </p:clrMapOvr>
  <p:transition spd="med">
    <p:dissolv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52400" y="209550"/>
            <a:ext cx="230114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Source Sans Pro Light" pitchFamily="34" charset="0"/>
                <a:ea typeface="+mj-ea"/>
                <a:cs typeface="+mj-cs"/>
              </a:rPr>
              <a:t>Scope of GIS Integration</a:t>
            </a:r>
          </a:p>
        </p:txBody>
      </p:sp>
      <p:sp>
        <p:nvSpPr>
          <p:cNvPr id="7" name="Rectangle 6"/>
          <p:cNvSpPr/>
          <p:nvPr/>
        </p:nvSpPr>
        <p:spPr>
          <a:xfrm>
            <a:off x="685800" y="1123950"/>
            <a:ext cx="5029200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342900" defTabSz="1088232">
              <a:buClr>
                <a:schemeClr val="hlink"/>
              </a:buClr>
              <a:buSzPct val="65000"/>
              <a:buFont typeface="Wingdings" pitchFamily="2" charset="2"/>
              <a:buChar char="n"/>
            </a:pPr>
            <a:r>
              <a:rPr lang="en-US" sz="2000" i="1" dirty="0">
                <a:solidFill>
                  <a:schemeClr val="bg1"/>
                </a:solidFill>
                <a:ea typeface="Open Sans" pitchFamily="34" charset="0"/>
                <a:cs typeface="Open Sans" pitchFamily="34" charset="0"/>
              </a:rPr>
              <a:t>Parcel Information (Holding’s Area) </a:t>
            </a:r>
          </a:p>
          <a:p>
            <a:pPr indent="-342900" defTabSz="1088232">
              <a:buClr>
                <a:schemeClr val="hlink"/>
              </a:buClr>
              <a:buSzPct val="65000"/>
              <a:buFont typeface="Wingdings" pitchFamily="2" charset="2"/>
              <a:buChar char="n"/>
            </a:pPr>
            <a:r>
              <a:rPr lang="en-US" sz="2000" i="1" dirty="0">
                <a:solidFill>
                  <a:schemeClr val="bg1"/>
                </a:solidFill>
                <a:ea typeface="Open Sans" pitchFamily="34" charset="0"/>
                <a:cs typeface="Open Sans" pitchFamily="34" charset="0"/>
              </a:rPr>
              <a:t>Household</a:t>
            </a:r>
          </a:p>
          <a:p>
            <a:pPr indent="-342900" defTabSz="1088232">
              <a:buClr>
                <a:schemeClr val="hlink"/>
              </a:buClr>
              <a:buSzPct val="65000"/>
              <a:buFont typeface="Wingdings" pitchFamily="2" charset="2"/>
              <a:buChar char="n"/>
            </a:pPr>
            <a:r>
              <a:rPr lang="en-US" sz="2000" i="1" dirty="0">
                <a:solidFill>
                  <a:schemeClr val="bg1"/>
                </a:solidFill>
                <a:ea typeface="Open Sans" pitchFamily="34" charset="0"/>
                <a:cs typeface="Open Sans" pitchFamily="34" charset="0"/>
              </a:rPr>
              <a:t>Roads </a:t>
            </a:r>
          </a:p>
          <a:p>
            <a:pPr indent="-342900" defTabSz="1088232">
              <a:buClr>
                <a:schemeClr val="hlink"/>
              </a:buClr>
              <a:buSzPct val="65000"/>
              <a:buFont typeface="Wingdings" pitchFamily="2" charset="2"/>
              <a:buChar char="n"/>
            </a:pPr>
            <a:r>
              <a:rPr lang="en-US" sz="2000" i="1" dirty="0">
                <a:solidFill>
                  <a:schemeClr val="bg1"/>
                </a:solidFill>
                <a:ea typeface="Open Sans" pitchFamily="34" charset="0"/>
                <a:cs typeface="Open Sans" pitchFamily="34" charset="0"/>
              </a:rPr>
              <a:t>Bridge and Culvert</a:t>
            </a:r>
          </a:p>
          <a:p>
            <a:pPr indent="-342900" defTabSz="1088232">
              <a:buClr>
                <a:schemeClr val="hlink"/>
              </a:buClr>
              <a:buSzPct val="65000"/>
              <a:buFont typeface="Wingdings" pitchFamily="2" charset="2"/>
              <a:buChar char="n"/>
            </a:pPr>
            <a:r>
              <a:rPr lang="en-US" sz="2000" i="1" dirty="0">
                <a:solidFill>
                  <a:schemeClr val="bg1"/>
                </a:solidFill>
                <a:ea typeface="Open Sans" pitchFamily="34" charset="0"/>
                <a:cs typeface="Open Sans" pitchFamily="34" charset="0"/>
              </a:rPr>
              <a:t>Drain</a:t>
            </a:r>
          </a:p>
          <a:p>
            <a:pPr indent="-342900" defTabSz="1088232">
              <a:buClr>
                <a:schemeClr val="hlink"/>
              </a:buClr>
              <a:buSzPct val="65000"/>
              <a:buFont typeface="Wingdings" pitchFamily="2" charset="2"/>
              <a:buChar char="n"/>
            </a:pPr>
            <a:r>
              <a:rPr lang="en-US" sz="2000" i="1" dirty="0">
                <a:solidFill>
                  <a:schemeClr val="bg1"/>
                </a:solidFill>
                <a:ea typeface="Open Sans" pitchFamily="34" charset="0"/>
                <a:cs typeface="Open Sans" pitchFamily="34" charset="0"/>
              </a:rPr>
              <a:t>Social Infrastructures </a:t>
            </a:r>
          </a:p>
          <a:p>
            <a:pPr indent="-342900" defTabSz="1088232">
              <a:buClr>
                <a:schemeClr val="hlink"/>
              </a:buClr>
              <a:buSzPct val="65000"/>
              <a:buFont typeface="Wingdings" pitchFamily="2" charset="2"/>
              <a:buChar char="n"/>
            </a:pPr>
            <a:r>
              <a:rPr lang="en-US" sz="2000" i="1" dirty="0">
                <a:solidFill>
                  <a:schemeClr val="bg1"/>
                </a:solidFill>
                <a:ea typeface="Open Sans" pitchFamily="34" charset="0"/>
                <a:cs typeface="Open Sans" pitchFamily="34" charset="0"/>
              </a:rPr>
              <a:t>Infrastructure </a:t>
            </a:r>
          </a:p>
          <a:p>
            <a:pPr indent="-342900" defTabSz="1088232">
              <a:buClr>
                <a:schemeClr val="hlink"/>
              </a:buClr>
              <a:buSzPct val="65000"/>
              <a:buFont typeface="Wingdings" pitchFamily="2" charset="2"/>
              <a:buChar char="n"/>
            </a:pPr>
            <a:r>
              <a:rPr lang="en-US" sz="2000" i="1" dirty="0">
                <a:solidFill>
                  <a:schemeClr val="bg1"/>
                </a:solidFill>
                <a:ea typeface="Open Sans" pitchFamily="34" charset="0"/>
                <a:cs typeface="Open Sans" pitchFamily="34" charset="0"/>
              </a:rPr>
              <a:t>Pipe Line (Water)</a:t>
            </a:r>
          </a:p>
          <a:p>
            <a:pPr indent="-342900" defTabSz="1088232">
              <a:buClr>
                <a:schemeClr val="hlink"/>
              </a:buClr>
              <a:buSzPct val="65000"/>
              <a:buFont typeface="Wingdings" pitchFamily="2" charset="2"/>
              <a:buChar char="n"/>
            </a:pPr>
            <a:r>
              <a:rPr lang="en-US" sz="2000" i="1" dirty="0">
                <a:solidFill>
                  <a:schemeClr val="bg1"/>
                </a:solidFill>
                <a:ea typeface="Open Sans" pitchFamily="34" charset="0"/>
                <a:cs typeface="Open Sans" pitchFamily="34" charset="0"/>
              </a:rPr>
              <a:t>Utility (Street Pole)</a:t>
            </a:r>
          </a:p>
          <a:p>
            <a:pPr indent="-342900" defTabSz="1088232">
              <a:buClr>
                <a:schemeClr val="hlink"/>
              </a:buClr>
              <a:buSzPct val="65000"/>
              <a:buFont typeface="Wingdings" pitchFamily="2" charset="2"/>
              <a:buChar char="n"/>
            </a:pPr>
            <a:r>
              <a:rPr lang="en-US" sz="2000" i="1" dirty="0">
                <a:solidFill>
                  <a:schemeClr val="bg1"/>
                </a:solidFill>
                <a:ea typeface="Open Sans" pitchFamily="34" charset="0"/>
                <a:cs typeface="Open Sans" pitchFamily="34" charset="0"/>
              </a:rPr>
              <a:t>Waterbody</a:t>
            </a:r>
          </a:p>
          <a:p>
            <a:pPr indent="-342900" defTabSz="1088232">
              <a:buClr>
                <a:schemeClr val="hlink"/>
              </a:buClr>
              <a:buSzPct val="65000"/>
              <a:buFont typeface="Wingdings" pitchFamily="2" charset="2"/>
              <a:buChar char="n"/>
            </a:pPr>
            <a:r>
              <a:rPr lang="en-US" sz="2000" i="1" dirty="0">
                <a:solidFill>
                  <a:schemeClr val="bg1"/>
                </a:solidFill>
                <a:ea typeface="Open Sans" pitchFamily="34" charset="0"/>
                <a:cs typeface="Open Sans" pitchFamily="34" charset="0"/>
              </a:rPr>
              <a:t>Waste bin capacity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029200" y="1248708"/>
            <a:ext cx="3200400" cy="646331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/>
          </a:lstStyle>
          <a:p>
            <a:r>
              <a:rPr lang="en-US" dirty="0"/>
              <a:t>FAR, Set back and Tax Assessment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029200" y="1962150"/>
            <a:ext cx="3200400" cy="646331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/>
          </a:lstStyle>
          <a:p>
            <a:r>
              <a:rPr lang="en-US" dirty="0"/>
              <a:t>Infrastructure Inventory </a:t>
            </a:r>
          </a:p>
          <a:p>
            <a:r>
              <a:rPr lang="en-US" dirty="0"/>
              <a:t>and O &amp; M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029200" y="2752885"/>
            <a:ext cx="3200400" cy="1754326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endParaRPr lang="en-US" dirty="0"/>
          </a:p>
          <a:p>
            <a:endParaRPr lang="en-US" dirty="0"/>
          </a:p>
          <a:p>
            <a:r>
              <a:rPr lang="en-US" dirty="0"/>
              <a:t>Service Facility Analysis</a:t>
            </a:r>
          </a:p>
          <a:p>
            <a:r>
              <a:rPr lang="en-US" dirty="0"/>
              <a:t>Suitable site analysis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1" name="Freeform 7">
            <a:extLst>
              <a:ext uri="{FF2B5EF4-FFF2-40B4-BE49-F238E27FC236}">
                <a16:creationId xmlns:a16="http://schemas.microsoft.com/office/drawing/2014/main" id="{D8B099F0-7EFD-417A-B927-DF2CA6187EAD}"/>
              </a:ext>
            </a:extLst>
          </p:cNvPr>
          <p:cNvSpPr>
            <a:spLocks/>
          </p:cNvSpPr>
          <p:nvPr/>
        </p:nvSpPr>
        <p:spPr bwMode="auto">
          <a:xfrm>
            <a:off x="8091488" y="4587875"/>
            <a:ext cx="519112" cy="269875"/>
          </a:xfrm>
          <a:custGeom>
            <a:avLst/>
            <a:gdLst/>
            <a:ahLst/>
            <a:cxnLst>
              <a:cxn ang="0">
                <a:pos x="663" y="88"/>
              </a:cxn>
              <a:cxn ang="0">
                <a:pos x="455" y="142"/>
              </a:cxn>
              <a:cxn ang="0">
                <a:pos x="455" y="142"/>
              </a:cxn>
              <a:cxn ang="0">
                <a:pos x="456" y="129"/>
              </a:cxn>
              <a:cxn ang="0">
                <a:pos x="641" y="84"/>
              </a:cxn>
              <a:cxn ang="0">
                <a:pos x="641" y="84"/>
              </a:cxn>
              <a:cxn ang="0">
                <a:pos x="3" y="97"/>
              </a:cxn>
              <a:cxn ang="0">
                <a:pos x="3" y="97"/>
              </a:cxn>
              <a:cxn ang="0">
                <a:pos x="3" y="97"/>
              </a:cxn>
              <a:cxn ang="0">
                <a:pos x="0" y="84"/>
              </a:cxn>
              <a:cxn ang="0">
                <a:pos x="617" y="72"/>
              </a:cxn>
              <a:cxn ang="0">
                <a:pos x="617" y="72"/>
              </a:cxn>
              <a:cxn ang="0">
                <a:pos x="427" y="12"/>
              </a:cxn>
              <a:cxn ang="0">
                <a:pos x="427" y="12"/>
              </a:cxn>
              <a:cxn ang="0">
                <a:pos x="433" y="0"/>
              </a:cxn>
              <a:cxn ang="0">
                <a:pos x="642" y="67"/>
              </a:cxn>
              <a:cxn ang="0">
                <a:pos x="642" y="67"/>
              </a:cxn>
              <a:cxn ang="0">
                <a:pos x="663" y="76"/>
              </a:cxn>
              <a:cxn ang="0">
                <a:pos x="663" y="76"/>
              </a:cxn>
              <a:cxn ang="0">
                <a:pos x="674" y="82"/>
              </a:cxn>
              <a:cxn ang="0">
                <a:pos x="663" y="88"/>
              </a:cxn>
            </a:cxnLst>
            <a:rect l="0" t="0" r="r" b="b"/>
            <a:pathLst>
              <a:path w="674" h="147">
                <a:moveTo>
                  <a:pt x="663" y="88"/>
                </a:moveTo>
                <a:cubicBezTo>
                  <a:pt x="611" y="116"/>
                  <a:pt x="515" y="147"/>
                  <a:pt x="455" y="142"/>
                </a:cubicBezTo>
                <a:cubicBezTo>
                  <a:pt x="455" y="142"/>
                  <a:pt x="455" y="142"/>
                  <a:pt x="455" y="142"/>
                </a:cubicBezTo>
                <a:cubicBezTo>
                  <a:pt x="456" y="129"/>
                  <a:pt x="456" y="129"/>
                  <a:pt x="456" y="129"/>
                </a:cubicBezTo>
                <a:cubicBezTo>
                  <a:pt x="506" y="133"/>
                  <a:pt x="589" y="108"/>
                  <a:pt x="641" y="84"/>
                </a:cubicBezTo>
                <a:cubicBezTo>
                  <a:pt x="641" y="84"/>
                  <a:pt x="641" y="84"/>
                  <a:pt x="641" y="84"/>
                </a:cubicBezTo>
                <a:cubicBezTo>
                  <a:pt x="430" y="101"/>
                  <a:pt x="209" y="61"/>
                  <a:pt x="3" y="97"/>
                </a:cubicBezTo>
                <a:cubicBezTo>
                  <a:pt x="3" y="97"/>
                  <a:pt x="3" y="97"/>
                  <a:pt x="3" y="97"/>
                </a:cubicBezTo>
                <a:cubicBezTo>
                  <a:pt x="3" y="97"/>
                  <a:pt x="3" y="97"/>
                  <a:pt x="3" y="97"/>
                </a:cubicBezTo>
                <a:cubicBezTo>
                  <a:pt x="0" y="84"/>
                  <a:pt x="0" y="84"/>
                  <a:pt x="0" y="84"/>
                </a:cubicBezTo>
                <a:cubicBezTo>
                  <a:pt x="202" y="48"/>
                  <a:pt x="415" y="85"/>
                  <a:pt x="617" y="72"/>
                </a:cubicBezTo>
                <a:cubicBezTo>
                  <a:pt x="617" y="72"/>
                  <a:pt x="617" y="72"/>
                  <a:pt x="617" y="72"/>
                </a:cubicBezTo>
                <a:cubicBezTo>
                  <a:pt x="556" y="53"/>
                  <a:pt x="482" y="50"/>
                  <a:pt x="427" y="12"/>
                </a:cubicBezTo>
                <a:cubicBezTo>
                  <a:pt x="427" y="12"/>
                  <a:pt x="427" y="12"/>
                  <a:pt x="427" y="12"/>
                </a:cubicBezTo>
                <a:cubicBezTo>
                  <a:pt x="433" y="0"/>
                  <a:pt x="433" y="0"/>
                  <a:pt x="433" y="0"/>
                </a:cubicBezTo>
                <a:cubicBezTo>
                  <a:pt x="500" y="22"/>
                  <a:pt x="579" y="30"/>
                  <a:pt x="642" y="67"/>
                </a:cubicBezTo>
                <a:cubicBezTo>
                  <a:pt x="642" y="67"/>
                  <a:pt x="642" y="67"/>
                  <a:pt x="642" y="67"/>
                </a:cubicBezTo>
                <a:cubicBezTo>
                  <a:pt x="649" y="69"/>
                  <a:pt x="656" y="72"/>
                  <a:pt x="663" y="76"/>
                </a:cubicBezTo>
                <a:cubicBezTo>
                  <a:pt x="663" y="76"/>
                  <a:pt x="663" y="76"/>
                  <a:pt x="663" y="76"/>
                </a:cubicBezTo>
                <a:cubicBezTo>
                  <a:pt x="674" y="82"/>
                  <a:pt x="674" y="82"/>
                  <a:pt x="674" y="82"/>
                </a:cubicBezTo>
                <a:cubicBezTo>
                  <a:pt x="663" y="88"/>
                  <a:pt x="663" y="88"/>
                  <a:pt x="663" y="88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226180"/>
      </p:ext>
    </p:extLst>
  </p:cSld>
  <p:clrMapOvr>
    <a:masterClrMapping/>
  </p:clrMapOvr>
  <p:transition spd="med">
    <p:dissolv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089CFD3-9C45-4FFA-A1EE-34C6E2672DA3}"/>
              </a:ext>
            </a:extLst>
          </p:cNvPr>
          <p:cNvSpPr/>
          <p:nvPr/>
        </p:nvSpPr>
        <p:spPr>
          <a:xfrm>
            <a:off x="152400" y="209550"/>
            <a:ext cx="212269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Source Sans Pro Light" pitchFamily="34" charset="0"/>
                <a:ea typeface="+mj-ea"/>
                <a:cs typeface="+mj-cs"/>
              </a:rPr>
              <a:t>Survey Involvement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F2B0EC3B-D031-4C8D-9E3F-7B2459F1EF7C}"/>
              </a:ext>
            </a:extLst>
          </p:cNvPr>
          <p:cNvSpPr txBox="1">
            <a:spLocks noChangeArrowheads="1"/>
          </p:cNvSpPr>
          <p:nvPr/>
        </p:nvSpPr>
        <p:spPr>
          <a:xfrm>
            <a:off x="381000" y="1200150"/>
            <a:ext cx="8229600" cy="15240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defTabSz="1088232">
              <a:lnSpc>
                <a:spcPct val="80000"/>
              </a:lnSpc>
              <a:buClr>
                <a:schemeClr val="hlink"/>
              </a:buClr>
              <a:buSzPct val="65000"/>
              <a:buFont typeface="Wingdings" pitchFamily="2" charset="2"/>
              <a:buChar char="n"/>
            </a:pPr>
            <a:r>
              <a:rPr lang="en-US" altLang="en-US" sz="2000" i="1" dirty="0">
                <a:solidFill>
                  <a:schemeClr val="bg1"/>
                </a:solidFill>
              </a:rPr>
              <a:t>Baseline survey using RTK-GPS static method</a:t>
            </a:r>
          </a:p>
          <a:p>
            <a:pPr marL="0" defTabSz="1088232">
              <a:lnSpc>
                <a:spcPct val="80000"/>
              </a:lnSpc>
              <a:buClr>
                <a:schemeClr val="hlink"/>
              </a:buClr>
              <a:buSzPct val="65000"/>
              <a:buFont typeface="Wingdings" pitchFamily="2" charset="2"/>
              <a:buChar char="n"/>
            </a:pPr>
            <a:r>
              <a:rPr lang="en-US" altLang="en-US" sz="2000" i="1" dirty="0">
                <a:solidFill>
                  <a:schemeClr val="bg1"/>
                </a:solidFill>
              </a:rPr>
              <a:t>Baseline data processing and network adjustment</a:t>
            </a:r>
          </a:p>
          <a:p>
            <a:pPr marL="0" defTabSz="1088232">
              <a:lnSpc>
                <a:spcPct val="80000"/>
              </a:lnSpc>
              <a:buClr>
                <a:schemeClr val="hlink"/>
              </a:buClr>
              <a:buSzPct val="65000"/>
              <a:buFont typeface="Wingdings" pitchFamily="2" charset="2"/>
              <a:buChar char="n"/>
            </a:pPr>
            <a:r>
              <a:rPr lang="en-US" altLang="en-US" sz="2000" i="1" dirty="0">
                <a:solidFill>
                  <a:schemeClr val="bg1"/>
                </a:solidFill>
              </a:rPr>
              <a:t>Topographic features survey</a:t>
            </a:r>
          </a:p>
          <a:p>
            <a:pPr marL="0" defTabSz="1088232">
              <a:lnSpc>
                <a:spcPct val="80000"/>
              </a:lnSpc>
              <a:buClr>
                <a:schemeClr val="hlink"/>
              </a:buClr>
              <a:buSzPct val="65000"/>
              <a:buFont typeface="Wingdings" pitchFamily="2" charset="2"/>
              <a:buChar char="n"/>
            </a:pPr>
            <a:r>
              <a:rPr lang="en-US" altLang="en-US" sz="2000" i="1" dirty="0">
                <a:solidFill>
                  <a:schemeClr val="bg1"/>
                </a:solidFill>
              </a:rPr>
              <a:t>Physical features survey</a:t>
            </a:r>
          </a:p>
          <a:p>
            <a:pPr marL="0" defTabSz="1088232">
              <a:lnSpc>
                <a:spcPct val="80000"/>
              </a:lnSpc>
              <a:buClr>
                <a:schemeClr val="hlink"/>
              </a:buClr>
              <a:buSzPct val="65000"/>
              <a:buFont typeface="Wingdings" pitchFamily="2" charset="2"/>
              <a:buChar char="n"/>
            </a:pPr>
            <a:r>
              <a:rPr lang="en-US" altLang="en-US" sz="2000" i="1" dirty="0">
                <a:solidFill>
                  <a:schemeClr val="bg1"/>
                </a:solidFill>
              </a:rPr>
              <a:t>Land use survey</a:t>
            </a:r>
          </a:p>
        </p:txBody>
      </p:sp>
      <p:pic>
        <p:nvPicPr>
          <p:cNvPr id="6" name="Picture 3" descr="1">
            <a:extLst>
              <a:ext uri="{FF2B5EF4-FFF2-40B4-BE49-F238E27FC236}">
                <a16:creationId xmlns:a16="http://schemas.microsoft.com/office/drawing/2014/main" id="{B8F17799-087F-43F5-93CD-7D08F28A93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8892" y="2966357"/>
            <a:ext cx="2591707" cy="1766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2">
            <a:extLst>
              <a:ext uri="{FF2B5EF4-FFF2-40B4-BE49-F238E27FC236}">
                <a16:creationId xmlns:a16="http://schemas.microsoft.com/office/drawing/2014/main" id="{A4185248-94AA-4073-9095-F1EB0B37B1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6150" y="1091984"/>
            <a:ext cx="2584450" cy="1740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Line 5">
            <a:extLst>
              <a:ext uri="{FF2B5EF4-FFF2-40B4-BE49-F238E27FC236}">
                <a16:creationId xmlns:a16="http://schemas.microsoft.com/office/drawing/2014/main" id="{9937BCBF-A625-4E7A-9FD2-9C1235DD9638}"/>
              </a:ext>
            </a:extLst>
          </p:cNvPr>
          <p:cNvSpPr>
            <a:spLocks noChangeShapeType="1"/>
          </p:cNvSpPr>
          <p:nvPr/>
        </p:nvSpPr>
        <p:spPr bwMode="auto">
          <a:xfrm>
            <a:off x="7315200" y="2266950"/>
            <a:ext cx="0" cy="1447800"/>
          </a:xfrm>
          <a:prstGeom prst="line">
            <a:avLst/>
          </a:prstGeom>
          <a:noFill/>
          <a:ln w="1270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957945"/>
      </p:ext>
    </p:extLst>
  </p:cSld>
  <p:clrMapOvr>
    <a:masterClrMapping/>
  </p:clrMapOvr>
  <p:transition spd="med">
    <p:dissolv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3"/>
          <p:cNvSpPr txBox="1">
            <a:spLocks/>
          </p:cNvSpPr>
          <p:nvPr/>
        </p:nvSpPr>
        <p:spPr>
          <a:xfrm>
            <a:off x="228601" y="245605"/>
            <a:ext cx="2590800" cy="4211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pPr>
              <a:spcBef>
                <a:spcPct val="20000"/>
              </a:spcBef>
            </a:pPr>
            <a:r>
              <a:rPr lang="en-US" sz="1800" b="1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Objectives of Assignment</a:t>
            </a:r>
          </a:p>
          <a:p>
            <a:pPr>
              <a:spcBef>
                <a:spcPct val="20000"/>
              </a:spcBef>
            </a:pPr>
            <a:endParaRPr lang="en-US" sz="1100" b="1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691424" y="178743"/>
            <a:ext cx="3289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1100" b="1" dirty="0">
                <a:solidFill>
                  <a:schemeClr val="bg1"/>
                </a:solidFill>
              </a:rPr>
              <a:t>0</a:t>
            </a:r>
            <a:r>
              <a:rPr lang="en-US" sz="1100" b="1" dirty="0">
                <a:solidFill>
                  <a:schemeClr val="bg1"/>
                </a:solidFill>
              </a:rPr>
              <a:t>2</a:t>
            </a:r>
          </a:p>
        </p:txBody>
      </p:sp>
      <p:grpSp>
        <p:nvGrpSpPr>
          <p:cNvPr id="29" name="Group 28"/>
          <p:cNvGrpSpPr/>
          <p:nvPr/>
        </p:nvGrpSpPr>
        <p:grpSpPr>
          <a:xfrm>
            <a:off x="1377124" y="1743973"/>
            <a:ext cx="3132913" cy="710318"/>
            <a:chOff x="914400" y="1605962"/>
            <a:chExt cx="3132913" cy="710318"/>
          </a:xfrm>
        </p:grpSpPr>
        <p:sp>
          <p:nvSpPr>
            <p:cNvPr id="30" name="Oval 29"/>
            <p:cNvSpPr/>
            <p:nvPr/>
          </p:nvSpPr>
          <p:spPr>
            <a:xfrm>
              <a:off x="914400" y="1733550"/>
              <a:ext cx="582730" cy="582730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1052250" y="1838246"/>
              <a:ext cx="31451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FontAwesome" pitchFamily="2" charset="0"/>
                </a:rPr>
                <a:t>P</a:t>
              </a:r>
            </a:p>
          </p:txBody>
        </p:sp>
        <p:sp>
          <p:nvSpPr>
            <p:cNvPr id="32" name="Content Placeholder 2"/>
            <p:cNvSpPr txBox="1">
              <a:spLocks/>
            </p:cNvSpPr>
            <p:nvPr/>
          </p:nvSpPr>
          <p:spPr>
            <a:xfrm>
              <a:off x="1695872" y="1605962"/>
              <a:ext cx="2351441" cy="685800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4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2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1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endParaRPr lang="en-US" sz="1100" dirty="0"/>
            </a:p>
            <a:p>
              <a:pPr marL="0" indent="0">
                <a:buNone/>
              </a:pPr>
              <a:r>
                <a:rPr lang="en-US" sz="2000" b="1" dirty="0">
                  <a:solidFill>
                    <a:schemeClr val="bg1"/>
                  </a:solidFill>
                </a:rPr>
                <a:t>Property</a:t>
              </a: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1384175" y="2520362"/>
            <a:ext cx="3145315" cy="710319"/>
            <a:chOff x="4876800" y="3409950"/>
            <a:chExt cx="3145315" cy="710319"/>
          </a:xfrm>
        </p:grpSpPr>
        <p:sp>
          <p:nvSpPr>
            <p:cNvPr id="34" name="Oval 33"/>
            <p:cNvSpPr/>
            <p:nvPr/>
          </p:nvSpPr>
          <p:spPr>
            <a:xfrm>
              <a:off x="4876800" y="3537539"/>
              <a:ext cx="582730" cy="582730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5034111" y="3627248"/>
              <a:ext cx="25359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dirty="0">
                  <a:solidFill>
                    <a:schemeClr val="bg1">
                      <a:lumMod val="95000"/>
                    </a:schemeClr>
                  </a:solidFill>
                  <a:latin typeface="FontAwesome" pitchFamily="2" charset="0"/>
                </a:rPr>
                <a:t>I</a:t>
              </a:r>
            </a:p>
          </p:txBody>
        </p:sp>
        <p:sp>
          <p:nvSpPr>
            <p:cNvPr id="36" name="Content Placeholder 2"/>
            <p:cNvSpPr txBox="1">
              <a:spLocks/>
            </p:cNvSpPr>
            <p:nvPr/>
          </p:nvSpPr>
          <p:spPr>
            <a:xfrm>
              <a:off x="5658272" y="3409950"/>
              <a:ext cx="2363843" cy="686719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4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2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1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itchFamily="34" charset="0"/>
                <a:buNone/>
              </a:pPr>
              <a:endParaRPr lang="id-ID" sz="1100" b="1" dirty="0">
                <a:solidFill>
                  <a:schemeClr val="bg1"/>
                </a:solidFill>
                <a:ea typeface="Open Sans" pitchFamily="34" charset="0"/>
                <a:cs typeface="Open Sans" pitchFamily="34" charset="0"/>
              </a:endParaRPr>
            </a:p>
            <a:p>
              <a:pPr marL="0" indent="0">
                <a:buNone/>
              </a:pPr>
              <a:r>
                <a:rPr lang="en-US" sz="2000" b="1" dirty="0">
                  <a:solidFill>
                    <a:schemeClr val="bg1"/>
                  </a:solidFill>
                </a:rPr>
                <a:t>Infrastructure</a:t>
              </a: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1406474" y="3348696"/>
            <a:ext cx="3059875" cy="741471"/>
            <a:chOff x="673925" y="3354279"/>
            <a:chExt cx="3059875" cy="741471"/>
          </a:xfrm>
        </p:grpSpPr>
        <p:grpSp>
          <p:nvGrpSpPr>
            <p:cNvPr id="38" name="Group 45"/>
            <p:cNvGrpSpPr/>
            <p:nvPr/>
          </p:nvGrpSpPr>
          <p:grpSpPr>
            <a:xfrm>
              <a:off x="673925" y="3354279"/>
              <a:ext cx="3059875" cy="741471"/>
              <a:chOff x="4886040" y="3409950"/>
              <a:chExt cx="3059875" cy="741471"/>
            </a:xfrm>
          </p:grpSpPr>
          <p:sp>
            <p:nvSpPr>
              <p:cNvPr id="40" name="Oval 39"/>
              <p:cNvSpPr/>
              <p:nvPr/>
            </p:nvSpPr>
            <p:spPr>
              <a:xfrm>
                <a:off x="4886040" y="3489320"/>
                <a:ext cx="582730" cy="582730"/>
              </a:xfrm>
              <a:prstGeom prst="ellipse">
                <a:avLst/>
              </a:pr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 dirty="0"/>
              </a:p>
            </p:txBody>
          </p:sp>
          <p:sp>
            <p:nvSpPr>
              <p:cNvPr id="41" name="Content Placeholder 2"/>
              <p:cNvSpPr txBox="1">
                <a:spLocks/>
              </p:cNvSpPr>
              <p:nvPr/>
            </p:nvSpPr>
            <p:spPr>
              <a:xfrm>
                <a:off x="5658272" y="3409950"/>
                <a:ext cx="2287643" cy="74147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40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120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10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105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105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endParaRPr lang="en-US" sz="1100" b="1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:r>
                  <a:rPr lang="en-US" sz="2000" b="1" dirty="0">
                    <a:solidFill>
                      <a:schemeClr val="bg1"/>
                    </a:solidFill>
                  </a:rPr>
                  <a:t>Asset</a:t>
                </a:r>
              </a:p>
            </p:txBody>
          </p:sp>
        </p:grpSp>
        <p:sp>
          <p:nvSpPr>
            <p:cNvPr id="39" name="Rectangle 38"/>
            <p:cNvSpPr/>
            <p:nvPr/>
          </p:nvSpPr>
          <p:spPr>
            <a:xfrm>
              <a:off x="752183" y="3505243"/>
              <a:ext cx="474003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  <a:latin typeface="FontAwesome" pitchFamily="2" charset="0"/>
                </a:rPr>
                <a:t>A</a:t>
              </a:r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4466349" y="1881373"/>
            <a:ext cx="3733800" cy="893871"/>
            <a:chOff x="914400" y="1605961"/>
            <a:chExt cx="3733800" cy="893871"/>
          </a:xfrm>
        </p:grpSpPr>
        <p:sp>
          <p:nvSpPr>
            <p:cNvPr id="43" name="Oval 42"/>
            <p:cNvSpPr/>
            <p:nvPr/>
          </p:nvSpPr>
          <p:spPr>
            <a:xfrm>
              <a:off x="914400" y="1689283"/>
              <a:ext cx="582730" cy="582730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972855" y="1770177"/>
              <a:ext cx="415498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  <a:latin typeface="FontAwesome" pitchFamily="2" charset="0"/>
                </a:rPr>
                <a:t>M</a:t>
              </a:r>
            </a:p>
          </p:txBody>
        </p:sp>
        <p:sp>
          <p:nvSpPr>
            <p:cNvPr id="45" name="Content Placeholder 2"/>
            <p:cNvSpPr txBox="1">
              <a:spLocks/>
            </p:cNvSpPr>
            <p:nvPr/>
          </p:nvSpPr>
          <p:spPr>
            <a:xfrm>
              <a:off x="1695872" y="1605961"/>
              <a:ext cx="2952328" cy="893871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4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2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1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endParaRPr lang="en-US" sz="1100" b="1" dirty="0">
                <a:solidFill>
                  <a:schemeClr val="bg1"/>
                </a:solidFill>
              </a:endParaRPr>
            </a:p>
            <a:p>
              <a:pPr marL="0" indent="0">
                <a:buNone/>
              </a:pPr>
              <a:r>
                <a:rPr lang="en-US" sz="2000" b="1" dirty="0">
                  <a:solidFill>
                    <a:schemeClr val="bg1"/>
                  </a:solidFill>
                </a:rPr>
                <a:t>Management</a:t>
              </a:r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4466349" y="2571388"/>
            <a:ext cx="3733800" cy="893871"/>
            <a:chOff x="914400" y="2495550"/>
            <a:chExt cx="3733800" cy="893871"/>
          </a:xfrm>
        </p:grpSpPr>
        <p:sp>
          <p:nvSpPr>
            <p:cNvPr id="47" name="Oval 46"/>
            <p:cNvSpPr/>
            <p:nvPr/>
          </p:nvSpPr>
          <p:spPr>
            <a:xfrm>
              <a:off x="914400" y="2623139"/>
              <a:ext cx="582730" cy="582730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1040861" y="2718912"/>
              <a:ext cx="320922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dirty="0">
                  <a:solidFill>
                    <a:schemeClr val="bg1">
                      <a:lumMod val="95000"/>
                    </a:schemeClr>
                  </a:solidFill>
                  <a:latin typeface="FontAwesome" pitchFamily="2" charset="0"/>
                </a:rPr>
                <a:t>S</a:t>
              </a:r>
            </a:p>
          </p:txBody>
        </p:sp>
        <p:sp>
          <p:nvSpPr>
            <p:cNvPr id="49" name="Content Placeholder 2"/>
            <p:cNvSpPr txBox="1">
              <a:spLocks/>
            </p:cNvSpPr>
            <p:nvPr/>
          </p:nvSpPr>
          <p:spPr>
            <a:xfrm>
              <a:off x="1695872" y="2495550"/>
              <a:ext cx="2952328" cy="893871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4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2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1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endParaRPr lang="en-US" sz="1100" b="1" dirty="0">
                <a:solidFill>
                  <a:schemeClr val="bg1"/>
                </a:solidFill>
              </a:endParaRPr>
            </a:p>
            <a:p>
              <a:pPr marL="0" indent="0">
                <a:buNone/>
              </a:pPr>
              <a:r>
                <a:rPr lang="en-US" sz="2000" b="1" dirty="0">
                  <a:solidFill>
                    <a:schemeClr val="bg1"/>
                  </a:solidFill>
                </a:rPr>
                <a:t>System</a:t>
              </a:r>
            </a:p>
          </p:txBody>
        </p:sp>
      </p:grpSp>
      <p:sp>
        <p:nvSpPr>
          <p:cNvPr id="55" name="Freeform 7"/>
          <p:cNvSpPr>
            <a:spLocks/>
          </p:cNvSpPr>
          <p:nvPr/>
        </p:nvSpPr>
        <p:spPr bwMode="auto">
          <a:xfrm>
            <a:off x="7862888" y="4587875"/>
            <a:ext cx="519112" cy="269875"/>
          </a:xfrm>
          <a:custGeom>
            <a:avLst/>
            <a:gdLst/>
            <a:ahLst/>
            <a:cxnLst>
              <a:cxn ang="0">
                <a:pos x="663" y="88"/>
              </a:cxn>
              <a:cxn ang="0">
                <a:pos x="455" y="142"/>
              </a:cxn>
              <a:cxn ang="0">
                <a:pos x="455" y="142"/>
              </a:cxn>
              <a:cxn ang="0">
                <a:pos x="456" y="129"/>
              </a:cxn>
              <a:cxn ang="0">
                <a:pos x="641" y="84"/>
              </a:cxn>
              <a:cxn ang="0">
                <a:pos x="641" y="84"/>
              </a:cxn>
              <a:cxn ang="0">
                <a:pos x="3" y="97"/>
              </a:cxn>
              <a:cxn ang="0">
                <a:pos x="3" y="97"/>
              </a:cxn>
              <a:cxn ang="0">
                <a:pos x="3" y="97"/>
              </a:cxn>
              <a:cxn ang="0">
                <a:pos x="0" y="84"/>
              </a:cxn>
              <a:cxn ang="0">
                <a:pos x="617" y="72"/>
              </a:cxn>
              <a:cxn ang="0">
                <a:pos x="617" y="72"/>
              </a:cxn>
              <a:cxn ang="0">
                <a:pos x="427" y="12"/>
              </a:cxn>
              <a:cxn ang="0">
                <a:pos x="427" y="12"/>
              </a:cxn>
              <a:cxn ang="0">
                <a:pos x="433" y="0"/>
              </a:cxn>
              <a:cxn ang="0">
                <a:pos x="642" y="67"/>
              </a:cxn>
              <a:cxn ang="0">
                <a:pos x="642" y="67"/>
              </a:cxn>
              <a:cxn ang="0">
                <a:pos x="663" y="76"/>
              </a:cxn>
              <a:cxn ang="0">
                <a:pos x="663" y="76"/>
              </a:cxn>
              <a:cxn ang="0">
                <a:pos x="674" y="82"/>
              </a:cxn>
              <a:cxn ang="0">
                <a:pos x="663" y="88"/>
              </a:cxn>
            </a:cxnLst>
            <a:rect l="0" t="0" r="r" b="b"/>
            <a:pathLst>
              <a:path w="674" h="147">
                <a:moveTo>
                  <a:pt x="663" y="88"/>
                </a:moveTo>
                <a:cubicBezTo>
                  <a:pt x="611" y="116"/>
                  <a:pt x="515" y="147"/>
                  <a:pt x="455" y="142"/>
                </a:cubicBezTo>
                <a:cubicBezTo>
                  <a:pt x="455" y="142"/>
                  <a:pt x="455" y="142"/>
                  <a:pt x="455" y="142"/>
                </a:cubicBezTo>
                <a:cubicBezTo>
                  <a:pt x="456" y="129"/>
                  <a:pt x="456" y="129"/>
                  <a:pt x="456" y="129"/>
                </a:cubicBezTo>
                <a:cubicBezTo>
                  <a:pt x="506" y="133"/>
                  <a:pt x="589" y="108"/>
                  <a:pt x="641" y="84"/>
                </a:cubicBezTo>
                <a:cubicBezTo>
                  <a:pt x="641" y="84"/>
                  <a:pt x="641" y="84"/>
                  <a:pt x="641" y="84"/>
                </a:cubicBezTo>
                <a:cubicBezTo>
                  <a:pt x="430" y="101"/>
                  <a:pt x="209" y="61"/>
                  <a:pt x="3" y="97"/>
                </a:cubicBezTo>
                <a:cubicBezTo>
                  <a:pt x="3" y="97"/>
                  <a:pt x="3" y="97"/>
                  <a:pt x="3" y="97"/>
                </a:cubicBezTo>
                <a:cubicBezTo>
                  <a:pt x="3" y="97"/>
                  <a:pt x="3" y="97"/>
                  <a:pt x="3" y="97"/>
                </a:cubicBezTo>
                <a:cubicBezTo>
                  <a:pt x="0" y="84"/>
                  <a:pt x="0" y="84"/>
                  <a:pt x="0" y="84"/>
                </a:cubicBezTo>
                <a:cubicBezTo>
                  <a:pt x="202" y="48"/>
                  <a:pt x="415" y="85"/>
                  <a:pt x="617" y="72"/>
                </a:cubicBezTo>
                <a:cubicBezTo>
                  <a:pt x="617" y="72"/>
                  <a:pt x="617" y="72"/>
                  <a:pt x="617" y="72"/>
                </a:cubicBezTo>
                <a:cubicBezTo>
                  <a:pt x="556" y="53"/>
                  <a:pt x="482" y="50"/>
                  <a:pt x="427" y="12"/>
                </a:cubicBezTo>
                <a:cubicBezTo>
                  <a:pt x="427" y="12"/>
                  <a:pt x="427" y="12"/>
                  <a:pt x="427" y="12"/>
                </a:cubicBezTo>
                <a:cubicBezTo>
                  <a:pt x="433" y="0"/>
                  <a:pt x="433" y="0"/>
                  <a:pt x="433" y="0"/>
                </a:cubicBezTo>
                <a:cubicBezTo>
                  <a:pt x="500" y="22"/>
                  <a:pt x="579" y="30"/>
                  <a:pt x="642" y="67"/>
                </a:cubicBezTo>
                <a:cubicBezTo>
                  <a:pt x="642" y="67"/>
                  <a:pt x="642" y="67"/>
                  <a:pt x="642" y="67"/>
                </a:cubicBezTo>
                <a:cubicBezTo>
                  <a:pt x="649" y="69"/>
                  <a:pt x="656" y="72"/>
                  <a:pt x="663" y="76"/>
                </a:cubicBezTo>
                <a:cubicBezTo>
                  <a:pt x="663" y="76"/>
                  <a:pt x="663" y="76"/>
                  <a:pt x="663" y="76"/>
                </a:cubicBezTo>
                <a:cubicBezTo>
                  <a:pt x="674" y="82"/>
                  <a:pt x="674" y="82"/>
                  <a:pt x="674" y="82"/>
                </a:cubicBezTo>
                <a:cubicBezTo>
                  <a:pt x="663" y="88"/>
                  <a:pt x="663" y="88"/>
                  <a:pt x="663" y="88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100"/>
          </a:p>
        </p:txBody>
      </p:sp>
      <p:sp>
        <p:nvSpPr>
          <p:cNvPr id="2" name="Rectangle 1"/>
          <p:cNvSpPr/>
          <p:nvPr/>
        </p:nvSpPr>
        <p:spPr>
          <a:xfrm>
            <a:off x="1524001" y="1200150"/>
            <a:ext cx="64322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Design, Develop and Commissioning of </a:t>
            </a:r>
            <a:r>
              <a:rPr lang="en-US" sz="3600" b="1" dirty="0">
                <a:solidFill>
                  <a:schemeClr val="bg1"/>
                </a:solidFill>
              </a:rPr>
              <a:t>GIS-PIAMS</a:t>
            </a:r>
          </a:p>
        </p:txBody>
      </p:sp>
    </p:spTree>
  </p:cSld>
  <p:clrMapOvr>
    <a:masterClrMapping/>
  </p:clrMapOvr>
  <p:transition spd="med">
    <p:plu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0" presetClass="entr" presetSubtype="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3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36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9" presetClass="entr" presetSubtype="0" fill="hold" nodeType="withEffect">
                                  <p:stCondLst>
                                    <p:cond delay="42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2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5" fill="hold" nodeType="withEffect">
                                  <p:stCondLst>
                                    <p:cond delay="53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5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4800" y="182026"/>
            <a:ext cx="236795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Source Sans Pro Light" pitchFamily="34" charset="0"/>
                <a:ea typeface="+mj-ea"/>
                <a:cs typeface="+mj-cs"/>
              </a:rPr>
              <a:t>GIS Survey Flow Diagram</a:t>
            </a:r>
          </a:p>
        </p:txBody>
      </p:sp>
      <p:sp>
        <p:nvSpPr>
          <p:cNvPr id="5" name="Text Box 2">
            <a:extLst>
              <a:ext uri="{FF2B5EF4-FFF2-40B4-BE49-F238E27FC236}">
                <a16:creationId xmlns:a16="http://schemas.microsoft.com/office/drawing/2014/main" id="{5ABEE96B-64A9-4363-8B77-D2E99FCD13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77440" y="363946"/>
            <a:ext cx="1918046" cy="338989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Asset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9EA95E09-62F8-4EC7-BFAB-5821F66EC6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1116" y="1483316"/>
            <a:ext cx="1888985" cy="326434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vert="horz" wrap="square" lIns="91440" tIns="45720" rIns="91440" bIns="45720" anchor="t" anchorCtr="0"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100" b="1" dirty="0">
                <a:latin typeface="Calibri" panose="020F0502020204030204" pitchFamily="34" charset="0"/>
                <a:cs typeface="Arial" panose="020B0604020202020204" pitchFamily="34" charset="0"/>
              </a:rPr>
              <a:t>Maps and Database</a:t>
            </a:r>
          </a:p>
        </p:txBody>
      </p:sp>
      <p:sp>
        <p:nvSpPr>
          <p:cNvPr id="7" name="Text Box 2">
            <a:extLst>
              <a:ext uri="{FF2B5EF4-FFF2-40B4-BE49-F238E27FC236}">
                <a16:creationId xmlns:a16="http://schemas.microsoft.com/office/drawing/2014/main" id="{6A2505B7-A83A-4B73-9A73-1C4C9A3E65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87236" y="2286844"/>
            <a:ext cx="1898672" cy="1180185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vert="horz" wrap="square" lIns="91440" tIns="45720" rIns="91440" bIns="45720" anchor="t" anchorCtr="0">
            <a:noAutofit/>
          </a:bodyPr>
          <a:lstStyle>
            <a:defPPr>
              <a:defRPr lang="en-US"/>
            </a:defPPr>
            <a:lvl1pPr algn="ctr">
              <a:lnSpc>
                <a:spcPct val="107000"/>
              </a:lnSpc>
              <a:spcAft>
                <a:spcPts val="800"/>
              </a:spcAft>
              <a:defRPr sz="1100" b="1">
                <a:solidFill>
                  <a:schemeClr val="lt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Physical Feature Maps</a:t>
            </a:r>
          </a:p>
          <a:p>
            <a:r>
              <a:rPr lang="en-US" dirty="0"/>
              <a:t>Detail area Maps</a:t>
            </a:r>
          </a:p>
          <a:p>
            <a:r>
              <a:rPr lang="en-US" dirty="0"/>
              <a:t>Geo-database</a:t>
            </a:r>
          </a:p>
          <a:p>
            <a:r>
              <a:rPr lang="en-US" dirty="0"/>
              <a:t>Satellite image procurement</a:t>
            </a:r>
          </a:p>
        </p:txBody>
      </p:sp>
      <p:sp>
        <p:nvSpPr>
          <p:cNvPr id="8" name="Text Box 2">
            <a:extLst>
              <a:ext uri="{FF2B5EF4-FFF2-40B4-BE49-F238E27FC236}">
                <a16:creationId xmlns:a16="http://schemas.microsoft.com/office/drawing/2014/main" id="{F474797F-0072-44D4-AD89-05B3FA9D21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91319" y="1056441"/>
            <a:ext cx="1898672" cy="236586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vert="horz" wrap="square" lIns="91440" tIns="45720" rIns="91440" bIns="45720" anchor="t" anchorCtr="0">
            <a:noAutofit/>
          </a:bodyPr>
          <a:lstStyle>
            <a:defPPr>
              <a:defRPr lang="en-US"/>
            </a:defPPr>
            <a:lvl1pPr algn="ctr">
              <a:lnSpc>
                <a:spcPct val="107000"/>
              </a:lnSpc>
              <a:spcAft>
                <a:spcPts val="800"/>
              </a:spcAft>
              <a:defRPr sz="1100" b="1">
                <a:solidFill>
                  <a:schemeClr val="lt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Secondary Data Collection</a:t>
            </a:r>
          </a:p>
        </p:txBody>
      </p:sp>
      <p:sp>
        <p:nvSpPr>
          <p:cNvPr id="9" name="Text Box 2">
            <a:extLst>
              <a:ext uri="{FF2B5EF4-FFF2-40B4-BE49-F238E27FC236}">
                <a16:creationId xmlns:a16="http://schemas.microsoft.com/office/drawing/2014/main" id="{3070D7C9-ADC8-4859-A8A1-D75941CA16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05200" y="1809750"/>
            <a:ext cx="1898672" cy="236586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vert="horz" wrap="square" lIns="91440" tIns="45720" rIns="91440" bIns="45720" anchor="t" anchorCtr="0">
            <a:noAutofit/>
          </a:bodyPr>
          <a:lstStyle>
            <a:defPPr>
              <a:defRPr lang="en-US"/>
            </a:defPPr>
            <a:lvl1pPr algn="ctr">
              <a:lnSpc>
                <a:spcPct val="107000"/>
              </a:lnSpc>
              <a:spcAft>
                <a:spcPts val="800"/>
              </a:spcAft>
              <a:defRPr sz="1100" b="1">
                <a:solidFill>
                  <a:schemeClr val="lt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Decoding Secondary Data</a:t>
            </a:r>
          </a:p>
        </p:txBody>
      </p:sp>
      <p:sp>
        <p:nvSpPr>
          <p:cNvPr id="10" name="Text Box 2">
            <a:extLst>
              <a:ext uri="{FF2B5EF4-FFF2-40B4-BE49-F238E27FC236}">
                <a16:creationId xmlns:a16="http://schemas.microsoft.com/office/drawing/2014/main" id="{F6C53A82-E87D-4709-ABAF-8B6DBBF25D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19080" y="2224070"/>
            <a:ext cx="1898672" cy="403072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vert="horz" wrap="square" lIns="91440" tIns="45720" rIns="91440" bIns="45720" anchor="t" anchorCtr="0">
            <a:noAutofit/>
          </a:bodyPr>
          <a:lstStyle>
            <a:defPPr>
              <a:defRPr lang="en-US"/>
            </a:defPPr>
            <a:lvl1pPr algn="ctr">
              <a:lnSpc>
                <a:spcPct val="107000"/>
              </a:lnSpc>
              <a:spcAft>
                <a:spcPts val="800"/>
              </a:spcAft>
              <a:defRPr sz="1100" b="1">
                <a:solidFill>
                  <a:schemeClr val="lt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Map Preparation with Decoding Data</a:t>
            </a:r>
          </a:p>
        </p:txBody>
      </p:sp>
      <p:sp>
        <p:nvSpPr>
          <p:cNvPr id="11" name="Text Box 2">
            <a:extLst>
              <a:ext uri="{FF2B5EF4-FFF2-40B4-BE49-F238E27FC236}">
                <a16:creationId xmlns:a16="http://schemas.microsoft.com/office/drawing/2014/main" id="{C187074D-F74F-4737-BA34-F4E94248CA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19080" y="2789051"/>
            <a:ext cx="1898672" cy="403072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vert="horz" wrap="square" lIns="91440" tIns="45720" rIns="91440" bIns="45720" anchor="t" anchorCtr="0">
            <a:noAutofit/>
          </a:bodyPr>
          <a:lstStyle>
            <a:defPPr>
              <a:defRPr lang="en-US"/>
            </a:defPPr>
            <a:lvl1pPr algn="ctr">
              <a:lnSpc>
                <a:spcPct val="107000"/>
              </a:lnSpc>
              <a:spcAft>
                <a:spcPts val="800"/>
              </a:spcAft>
              <a:defRPr sz="1100" b="1">
                <a:solidFill>
                  <a:schemeClr val="lt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Map Preparation with Decoding Data</a:t>
            </a:r>
          </a:p>
        </p:txBody>
      </p:sp>
      <p:sp>
        <p:nvSpPr>
          <p:cNvPr id="12" name="Text Box 2">
            <a:extLst>
              <a:ext uri="{FF2B5EF4-FFF2-40B4-BE49-F238E27FC236}">
                <a16:creationId xmlns:a16="http://schemas.microsoft.com/office/drawing/2014/main" id="{77F46BAF-5EC7-480B-825D-F058D6BB86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19080" y="3328923"/>
            <a:ext cx="1898672" cy="262873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vert="horz" wrap="square" lIns="91440" tIns="45720" rIns="91440" bIns="45720" anchor="t" anchorCtr="0">
            <a:noAutofit/>
          </a:bodyPr>
          <a:lstStyle>
            <a:defPPr>
              <a:defRPr lang="en-US"/>
            </a:defPPr>
            <a:lvl1pPr algn="ctr">
              <a:lnSpc>
                <a:spcPct val="107000"/>
              </a:lnSpc>
              <a:spcAft>
                <a:spcPts val="800"/>
              </a:spcAft>
              <a:defRPr sz="1100" b="1">
                <a:solidFill>
                  <a:schemeClr val="lt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Identify Feature</a:t>
            </a:r>
          </a:p>
        </p:txBody>
      </p:sp>
      <p:sp>
        <p:nvSpPr>
          <p:cNvPr id="13" name="Text Box 3">
            <a:extLst>
              <a:ext uri="{FF2B5EF4-FFF2-40B4-BE49-F238E27FC236}">
                <a16:creationId xmlns:a16="http://schemas.microsoft.com/office/drawing/2014/main" id="{903DF8AB-0830-47BC-A6EC-C74A397327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1116" y="3592581"/>
            <a:ext cx="1898672" cy="569558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vert="horz" wrap="square" lIns="91440" tIns="45720" rIns="91440" bIns="45720" anchor="t" anchorCtr="0">
            <a:noAutofit/>
          </a:bodyPr>
          <a:lstStyle>
            <a:defPPr>
              <a:defRPr lang="en-US"/>
            </a:defPPr>
            <a:lvl1pPr algn="ctr">
              <a:lnSpc>
                <a:spcPct val="107000"/>
              </a:lnSpc>
              <a:spcAft>
                <a:spcPts val="800"/>
              </a:spcAft>
              <a:defRPr sz="1100" b="1">
                <a:solidFill>
                  <a:schemeClr val="lt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Re-projection</a:t>
            </a:r>
          </a:p>
          <a:p>
            <a:r>
              <a:rPr lang="en-US" dirty="0"/>
              <a:t>Recode</a:t>
            </a:r>
          </a:p>
        </p:txBody>
      </p:sp>
      <p:sp>
        <p:nvSpPr>
          <p:cNvPr id="14" name="Text Box 2">
            <a:extLst>
              <a:ext uri="{FF2B5EF4-FFF2-40B4-BE49-F238E27FC236}">
                <a16:creationId xmlns:a16="http://schemas.microsoft.com/office/drawing/2014/main" id="{CBEF00AE-5749-495F-8438-EADC8897F2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32960" y="3680466"/>
            <a:ext cx="1898672" cy="262873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vert="horz" wrap="square" lIns="91440" tIns="45720" rIns="91440" bIns="45720" anchor="t" anchorCtr="0">
            <a:noAutofit/>
          </a:bodyPr>
          <a:lstStyle>
            <a:defPPr>
              <a:defRPr lang="en-US"/>
            </a:defPPr>
            <a:lvl1pPr algn="ctr">
              <a:lnSpc>
                <a:spcPct val="107000"/>
              </a:lnSpc>
              <a:spcAft>
                <a:spcPts val="800"/>
              </a:spcAft>
              <a:defRPr sz="1100" b="1">
                <a:solidFill>
                  <a:schemeClr val="lt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Geo-referencing </a:t>
            </a:r>
          </a:p>
        </p:txBody>
      </p:sp>
      <p:sp>
        <p:nvSpPr>
          <p:cNvPr id="15" name="Text Box 2">
            <a:extLst>
              <a:ext uri="{FF2B5EF4-FFF2-40B4-BE49-F238E27FC236}">
                <a16:creationId xmlns:a16="http://schemas.microsoft.com/office/drawing/2014/main" id="{0C825522-FCFF-4028-9411-99BCAD457D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32960" y="4032011"/>
            <a:ext cx="1898672" cy="262873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vert="horz" wrap="square" lIns="91440" tIns="45720" rIns="91440" bIns="45720" anchor="t" anchorCtr="0">
            <a:noAutofit/>
          </a:bodyPr>
          <a:lstStyle>
            <a:defPPr>
              <a:defRPr lang="en-US"/>
            </a:defPPr>
            <a:lvl1pPr algn="ctr">
              <a:lnSpc>
                <a:spcPct val="107000"/>
              </a:lnSpc>
              <a:spcAft>
                <a:spcPts val="800"/>
              </a:spcAft>
              <a:defRPr sz="1100" b="1">
                <a:solidFill>
                  <a:schemeClr val="lt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Digitization </a:t>
            </a:r>
          </a:p>
        </p:txBody>
      </p:sp>
      <p:sp>
        <p:nvSpPr>
          <p:cNvPr id="16" name="Text Box 2">
            <a:extLst>
              <a:ext uri="{FF2B5EF4-FFF2-40B4-BE49-F238E27FC236}">
                <a16:creationId xmlns:a16="http://schemas.microsoft.com/office/drawing/2014/main" id="{5057F7AE-0025-4833-8FEC-6BAD57D0DF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80471" y="3348220"/>
            <a:ext cx="1898672" cy="262873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vert="horz" wrap="square" lIns="91440" tIns="45720" rIns="91440" bIns="45720" anchor="t" anchorCtr="0">
            <a:noAutofit/>
          </a:bodyPr>
          <a:lstStyle>
            <a:defPPr>
              <a:defRPr lang="en-US"/>
            </a:defPPr>
            <a:lvl1pPr algn="ctr">
              <a:lnSpc>
                <a:spcPct val="107000"/>
              </a:lnSpc>
              <a:spcAft>
                <a:spcPts val="800"/>
              </a:spcAft>
              <a:defRPr sz="1100" b="1">
                <a:solidFill>
                  <a:schemeClr val="lt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Map Print for Surveying </a:t>
            </a:r>
          </a:p>
        </p:txBody>
      </p:sp>
      <p:sp>
        <p:nvSpPr>
          <p:cNvPr id="17" name="Text Box 2">
            <a:extLst>
              <a:ext uri="{FF2B5EF4-FFF2-40B4-BE49-F238E27FC236}">
                <a16:creationId xmlns:a16="http://schemas.microsoft.com/office/drawing/2014/main" id="{B9F778BD-5A81-40C8-9161-9E57230A95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80471" y="3771019"/>
            <a:ext cx="1898672" cy="262873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vert="horz" wrap="square" lIns="91440" tIns="45720" rIns="91440" bIns="45720" anchor="t" anchorCtr="0">
            <a:noAutofit/>
          </a:bodyPr>
          <a:lstStyle>
            <a:defPPr>
              <a:defRPr lang="en-US"/>
            </a:defPPr>
            <a:lvl1pPr algn="ctr">
              <a:lnSpc>
                <a:spcPct val="107000"/>
              </a:lnSpc>
              <a:spcAft>
                <a:spcPts val="800"/>
              </a:spcAft>
              <a:defRPr sz="1100" b="1">
                <a:solidFill>
                  <a:schemeClr val="lt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Field Survey (Detail) </a:t>
            </a:r>
          </a:p>
        </p:txBody>
      </p:sp>
      <p:sp>
        <p:nvSpPr>
          <p:cNvPr id="18" name="Text Box 2">
            <a:extLst>
              <a:ext uri="{FF2B5EF4-FFF2-40B4-BE49-F238E27FC236}">
                <a16:creationId xmlns:a16="http://schemas.microsoft.com/office/drawing/2014/main" id="{4F978830-CD52-4B88-9C89-E26A1B3E19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64804" y="1458205"/>
            <a:ext cx="1898672" cy="236586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vert="horz" wrap="square" lIns="91440" tIns="45720" rIns="91440" bIns="45720" anchor="t" anchorCtr="0">
            <a:noAutofit/>
          </a:bodyPr>
          <a:lstStyle>
            <a:defPPr>
              <a:defRPr lang="en-US"/>
            </a:defPPr>
            <a:lvl1pPr algn="ctr">
              <a:lnSpc>
                <a:spcPct val="107000"/>
              </a:lnSpc>
              <a:spcAft>
                <a:spcPts val="800"/>
              </a:spcAft>
              <a:defRPr sz="1100" b="1">
                <a:solidFill>
                  <a:schemeClr val="lt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Review Document</a:t>
            </a:r>
          </a:p>
        </p:txBody>
      </p:sp>
      <p:sp>
        <p:nvSpPr>
          <p:cNvPr id="19" name="Text Box 2">
            <a:extLst>
              <a:ext uri="{FF2B5EF4-FFF2-40B4-BE49-F238E27FC236}">
                <a16:creationId xmlns:a16="http://schemas.microsoft.com/office/drawing/2014/main" id="{8F9FC004-FE73-4BCF-A7B7-AFAE034B16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43600" y="2077811"/>
            <a:ext cx="1898672" cy="1024094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vert="horz" wrap="square" lIns="91440" tIns="45720" rIns="91440" bIns="45720" anchor="t" anchorCtr="0">
            <a:noAutofit/>
          </a:bodyPr>
          <a:lstStyle>
            <a:defPPr>
              <a:defRPr lang="en-US"/>
            </a:defPPr>
            <a:lvl1pPr algn="ctr">
              <a:lnSpc>
                <a:spcPct val="107000"/>
              </a:lnSpc>
              <a:spcAft>
                <a:spcPts val="800"/>
              </a:spcAft>
              <a:defRPr sz="1100" b="1">
                <a:solidFill>
                  <a:schemeClr val="lt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>
              <a:spcAft>
                <a:spcPts val="0"/>
              </a:spcAft>
            </a:pPr>
            <a:r>
              <a:rPr lang="en-US" dirty="0"/>
              <a:t>Physical Feature Inventory</a:t>
            </a:r>
          </a:p>
          <a:p>
            <a:pPr>
              <a:spcAft>
                <a:spcPts val="0"/>
              </a:spcAft>
            </a:pPr>
            <a:r>
              <a:rPr lang="en-US" dirty="0"/>
              <a:t>Text Document</a:t>
            </a:r>
          </a:p>
          <a:p>
            <a:pPr>
              <a:spcAft>
                <a:spcPts val="0"/>
              </a:spcAft>
            </a:pPr>
            <a:r>
              <a:rPr lang="en-US" dirty="0"/>
              <a:t>Master Plan Docs</a:t>
            </a:r>
          </a:p>
          <a:p>
            <a:pPr>
              <a:spcAft>
                <a:spcPts val="0"/>
              </a:spcAft>
            </a:pPr>
            <a:r>
              <a:rPr lang="en-US" dirty="0"/>
              <a:t>Rules &amp; Regulations</a:t>
            </a:r>
          </a:p>
          <a:p>
            <a:pPr>
              <a:spcAft>
                <a:spcPts val="0"/>
              </a:spcAft>
            </a:pPr>
            <a:r>
              <a:rPr lang="en-US" dirty="0"/>
              <a:t>Manuals</a:t>
            </a:r>
          </a:p>
        </p:txBody>
      </p: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5A854235-B233-4718-887B-04FF2244FDBD}"/>
              </a:ext>
            </a:extLst>
          </p:cNvPr>
          <p:cNvCxnSpPr/>
          <p:nvPr/>
        </p:nvCxnSpPr>
        <p:spPr>
          <a:xfrm flipH="1">
            <a:off x="3102680" y="1935301"/>
            <a:ext cx="397171" cy="1831351"/>
          </a:xfrm>
          <a:prstGeom prst="bentConnector3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3B997DA-39C3-489F-A452-BEE400E74624}"/>
              </a:ext>
            </a:extLst>
          </p:cNvPr>
          <p:cNvCxnSpPr>
            <a:cxnSpLocks/>
          </p:cNvCxnSpPr>
          <p:nvPr/>
        </p:nvCxnSpPr>
        <p:spPr>
          <a:xfrm flipH="1">
            <a:off x="4464551" y="3203371"/>
            <a:ext cx="0" cy="131437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3C8BE44-C81E-4CD7-ABA8-199603647407}"/>
              </a:ext>
            </a:extLst>
          </p:cNvPr>
          <p:cNvCxnSpPr>
            <a:cxnSpLocks/>
          </p:cNvCxnSpPr>
          <p:nvPr/>
        </p:nvCxnSpPr>
        <p:spPr>
          <a:xfrm flipH="1">
            <a:off x="4444687" y="3580025"/>
            <a:ext cx="0" cy="131437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D426D3C-F380-4838-B59F-5301EBE8FCDB}"/>
              </a:ext>
            </a:extLst>
          </p:cNvPr>
          <p:cNvCxnSpPr/>
          <p:nvPr/>
        </p:nvCxnSpPr>
        <p:spPr>
          <a:xfrm flipH="1">
            <a:off x="4468092" y="3919014"/>
            <a:ext cx="0" cy="131437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F08B151-B586-48A2-BD48-C41D16EEA742}"/>
              </a:ext>
            </a:extLst>
          </p:cNvPr>
          <p:cNvCxnSpPr>
            <a:stCxn id="15" idx="3"/>
            <a:endCxn id="16" idx="1"/>
          </p:cNvCxnSpPr>
          <p:nvPr/>
        </p:nvCxnSpPr>
        <p:spPr>
          <a:xfrm flipV="1">
            <a:off x="5431632" y="3479657"/>
            <a:ext cx="548839" cy="683791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DEB40D0-70B9-441F-8C70-1A20144C4C38}"/>
              </a:ext>
            </a:extLst>
          </p:cNvPr>
          <p:cNvCxnSpPr/>
          <p:nvPr/>
        </p:nvCxnSpPr>
        <p:spPr>
          <a:xfrm flipH="1">
            <a:off x="6807431" y="3656140"/>
            <a:ext cx="0" cy="131437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92F1746-1011-42AB-AC23-FA7687431A5C}"/>
              </a:ext>
            </a:extLst>
          </p:cNvPr>
          <p:cNvCxnSpPr/>
          <p:nvPr/>
        </p:nvCxnSpPr>
        <p:spPr>
          <a:xfrm flipH="1">
            <a:off x="6821698" y="4050451"/>
            <a:ext cx="0" cy="131437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Box 2">
            <a:extLst>
              <a:ext uri="{FF2B5EF4-FFF2-40B4-BE49-F238E27FC236}">
                <a16:creationId xmlns:a16="http://schemas.microsoft.com/office/drawing/2014/main" id="{49D10C4E-930B-4FE8-A731-F5274E4EEB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43600" y="4196049"/>
            <a:ext cx="1898672" cy="262873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vert="horz" wrap="square" lIns="91440" tIns="45720" rIns="91440" bIns="45720" anchor="t" anchorCtr="0">
            <a:noAutofit/>
          </a:bodyPr>
          <a:lstStyle>
            <a:defPPr>
              <a:defRPr lang="en-US"/>
            </a:defPPr>
            <a:lvl1pPr algn="ctr">
              <a:lnSpc>
                <a:spcPct val="107000"/>
              </a:lnSpc>
              <a:spcAft>
                <a:spcPts val="800"/>
              </a:spcAft>
              <a:defRPr sz="1100" b="1">
                <a:solidFill>
                  <a:schemeClr val="lt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GIS Database Preparation 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106D2A1-7391-458A-A088-1AB910A83498}"/>
              </a:ext>
            </a:extLst>
          </p:cNvPr>
          <p:cNvCxnSpPr/>
          <p:nvPr/>
        </p:nvCxnSpPr>
        <p:spPr>
          <a:xfrm flipH="1">
            <a:off x="6883104" y="4489642"/>
            <a:ext cx="0" cy="131437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 Box 2">
            <a:extLst>
              <a:ext uri="{FF2B5EF4-FFF2-40B4-BE49-F238E27FC236}">
                <a16:creationId xmlns:a16="http://schemas.microsoft.com/office/drawing/2014/main" id="{6EF61560-24AB-4FA1-9962-F5E71A7AD8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43600" y="4621079"/>
            <a:ext cx="1898672" cy="262873"/>
          </a:xfrm>
          <a:prstGeom prst="rect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ot="0" vert="horz" wrap="square" lIns="91440" tIns="45720" rIns="91440" bIns="45720" anchor="t" anchorCtr="0"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100" b="1" dirty="0">
                <a:latin typeface="Calibri" panose="020F0502020204030204" pitchFamily="34" charset="0"/>
                <a:cs typeface="Arial" panose="020B0604020202020204" pitchFamily="34" charset="0"/>
              </a:rPr>
              <a:t>GIS Map Preparation 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11A6070B-3BAE-4CA7-871A-AE5EB87AF4C4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4440655" y="699547"/>
            <a:ext cx="0" cy="356894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EDB92CD-343F-4FE2-94E0-53E8F1E6F458}"/>
              </a:ext>
            </a:extLst>
          </p:cNvPr>
          <p:cNvCxnSpPr>
            <a:cxnSpLocks/>
            <a:endCxn id="9" idx="0"/>
          </p:cNvCxnSpPr>
          <p:nvPr/>
        </p:nvCxnSpPr>
        <p:spPr>
          <a:xfrm>
            <a:off x="4440655" y="1279758"/>
            <a:ext cx="0" cy="529992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74AB8B1-5AC8-4496-952C-13833343C58F}"/>
              </a:ext>
            </a:extLst>
          </p:cNvPr>
          <p:cNvCxnSpPr>
            <a:cxnSpLocks/>
          </p:cNvCxnSpPr>
          <p:nvPr/>
        </p:nvCxnSpPr>
        <p:spPr>
          <a:xfrm>
            <a:off x="4440655" y="2037443"/>
            <a:ext cx="0" cy="205677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7BA7B03-A5ED-4F91-ABA9-9350B5C6CC01}"/>
              </a:ext>
            </a:extLst>
          </p:cNvPr>
          <p:cNvCxnSpPr>
            <a:cxnSpLocks/>
          </p:cNvCxnSpPr>
          <p:nvPr/>
        </p:nvCxnSpPr>
        <p:spPr>
          <a:xfrm>
            <a:off x="4459705" y="2608943"/>
            <a:ext cx="0" cy="205677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04F6D28-653A-41F9-846C-699F2EB5739C}"/>
              </a:ext>
            </a:extLst>
          </p:cNvPr>
          <p:cNvCxnSpPr>
            <a:cxnSpLocks/>
          </p:cNvCxnSpPr>
          <p:nvPr/>
        </p:nvCxnSpPr>
        <p:spPr>
          <a:xfrm>
            <a:off x="2094932" y="1746483"/>
            <a:ext cx="0" cy="529992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69A86612-E065-4264-889C-3BF4D100FE8E}"/>
              </a:ext>
            </a:extLst>
          </p:cNvPr>
          <p:cNvCxnSpPr>
            <a:cxnSpLocks/>
          </p:cNvCxnSpPr>
          <p:nvPr/>
        </p:nvCxnSpPr>
        <p:spPr>
          <a:xfrm>
            <a:off x="6816960" y="1689333"/>
            <a:ext cx="0" cy="348110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5EBB6F1-7108-4785-9994-AA5A524F2B95}"/>
              </a:ext>
            </a:extLst>
          </p:cNvPr>
          <p:cNvCxnSpPr>
            <a:stCxn id="6" idx="3"/>
            <a:endCxn id="18" idx="1"/>
          </p:cNvCxnSpPr>
          <p:nvPr/>
        </p:nvCxnSpPr>
        <p:spPr>
          <a:xfrm flipV="1">
            <a:off x="3090101" y="1576498"/>
            <a:ext cx="2774703" cy="70035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Freeform 7">
            <a:extLst>
              <a:ext uri="{FF2B5EF4-FFF2-40B4-BE49-F238E27FC236}">
                <a16:creationId xmlns:a16="http://schemas.microsoft.com/office/drawing/2014/main" id="{F50474C1-73AA-4194-89D0-4B204B24FB6B}"/>
              </a:ext>
            </a:extLst>
          </p:cNvPr>
          <p:cNvSpPr>
            <a:spLocks/>
          </p:cNvSpPr>
          <p:nvPr/>
        </p:nvSpPr>
        <p:spPr bwMode="auto">
          <a:xfrm>
            <a:off x="8091488" y="4587875"/>
            <a:ext cx="519112" cy="269875"/>
          </a:xfrm>
          <a:custGeom>
            <a:avLst/>
            <a:gdLst/>
            <a:ahLst/>
            <a:cxnLst>
              <a:cxn ang="0">
                <a:pos x="663" y="88"/>
              </a:cxn>
              <a:cxn ang="0">
                <a:pos x="455" y="142"/>
              </a:cxn>
              <a:cxn ang="0">
                <a:pos x="455" y="142"/>
              </a:cxn>
              <a:cxn ang="0">
                <a:pos x="456" y="129"/>
              </a:cxn>
              <a:cxn ang="0">
                <a:pos x="641" y="84"/>
              </a:cxn>
              <a:cxn ang="0">
                <a:pos x="641" y="84"/>
              </a:cxn>
              <a:cxn ang="0">
                <a:pos x="3" y="97"/>
              </a:cxn>
              <a:cxn ang="0">
                <a:pos x="3" y="97"/>
              </a:cxn>
              <a:cxn ang="0">
                <a:pos x="3" y="97"/>
              </a:cxn>
              <a:cxn ang="0">
                <a:pos x="0" y="84"/>
              </a:cxn>
              <a:cxn ang="0">
                <a:pos x="617" y="72"/>
              </a:cxn>
              <a:cxn ang="0">
                <a:pos x="617" y="72"/>
              </a:cxn>
              <a:cxn ang="0">
                <a:pos x="427" y="12"/>
              </a:cxn>
              <a:cxn ang="0">
                <a:pos x="427" y="12"/>
              </a:cxn>
              <a:cxn ang="0">
                <a:pos x="433" y="0"/>
              </a:cxn>
              <a:cxn ang="0">
                <a:pos x="642" y="67"/>
              </a:cxn>
              <a:cxn ang="0">
                <a:pos x="642" y="67"/>
              </a:cxn>
              <a:cxn ang="0">
                <a:pos x="663" y="76"/>
              </a:cxn>
              <a:cxn ang="0">
                <a:pos x="663" y="76"/>
              </a:cxn>
              <a:cxn ang="0">
                <a:pos x="674" y="82"/>
              </a:cxn>
              <a:cxn ang="0">
                <a:pos x="663" y="88"/>
              </a:cxn>
            </a:cxnLst>
            <a:rect l="0" t="0" r="r" b="b"/>
            <a:pathLst>
              <a:path w="674" h="147">
                <a:moveTo>
                  <a:pt x="663" y="88"/>
                </a:moveTo>
                <a:cubicBezTo>
                  <a:pt x="611" y="116"/>
                  <a:pt x="515" y="147"/>
                  <a:pt x="455" y="142"/>
                </a:cubicBezTo>
                <a:cubicBezTo>
                  <a:pt x="455" y="142"/>
                  <a:pt x="455" y="142"/>
                  <a:pt x="455" y="142"/>
                </a:cubicBezTo>
                <a:cubicBezTo>
                  <a:pt x="456" y="129"/>
                  <a:pt x="456" y="129"/>
                  <a:pt x="456" y="129"/>
                </a:cubicBezTo>
                <a:cubicBezTo>
                  <a:pt x="506" y="133"/>
                  <a:pt x="589" y="108"/>
                  <a:pt x="641" y="84"/>
                </a:cubicBezTo>
                <a:cubicBezTo>
                  <a:pt x="641" y="84"/>
                  <a:pt x="641" y="84"/>
                  <a:pt x="641" y="84"/>
                </a:cubicBezTo>
                <a:cubicBezTo>
                  <a:pt x="430" y="101"/>
                  <a:pt x="209" y="61"/>
                  <a:pt x="3" y="97"/>
                </a:cubicBezTo>
                <a:cubicBezTo>
                  <a:pt x="3" y="97"/>
                  <a:pt x="3" y="97"/>
                  <a:pt x="3" y="97"/>
                </a:cubicBezTo>
                <a:cubicBezTo>
                  <a:pt x="3" y="97"/>
                  <a:pt x="3" y="97"/>
                  <a:pt x="3" y="97"/>
                </a:cubicBezTo>
                <a:cubicBezTo>
                  <a:pt x="0" y="84"/>
                  <a:pt x="0" y="84"/>
                  <a:pt x="0" y="84"/>
                </a:cubicBezTo>
                <a:cubicBezTo>
                  <a:pt x="202" y="48"/>
                  <a:pt x="415" y="85"/>
                  <a:pt x="617" y="72"/>
                </a:cubicBezTo>
                <a:cubicBezTo>
                  <a:pt x="617" y="72"/>
                  <a:pt x="617" y="72"/>
                  <a:pt x="617" y="72"/>
                </a:cubicBezTo>
                <a:cubicBezTo>
                  <a:pt x="556" y="53"/>
                  <a:pt x="482" y="50"/>
                  <a:pt x="427" y="12"/>
                </a:cubicBezTo>
                <a:cubicBezTo>
                  <a:pt x="427" y="12"/>
                  <a:pt x="427" y="12"/>
                  <a:pt x="427" y="12"/>
                </a:cubicBezTo>
                <a:cubicBezTo>
                  <a:pt x="433" y="0"/>
                  <a:pt x="433" y="0"/>
                  <a:pt x="433" y="0"/>
                </a:cubicBezTo>
                <a:cubicBezTo>
                  <a:pt x="500" y="22"/>
                  <a:pt x="579" y="30"/>
                  <a:pt x="642" y="67"/>
                </a:cubicBezTo>
                <a:cubicBezTo>
                  <a:pt x="642" y="67"/>
                  <a:pt x="642" y="67"/>
                  <a:pt x="642" y="67"/>
                </a:cubicBezTo>
                <a:cubicBezTo>
                  <a:pt x="649" y="69"/>
                  <a:pt x="656" y="72"/>
                  <a:pt x="663" y="76"/>
                </a:cubicBezTo>
                <a:cubicBezTo>
                  <a:pt x="663" y="76"/>
                  <a:pt x="663" y="76"/>
                  <a:pt x="663" y="76"/>
                </a:cubicBezTo>
                <a:cubicBezTo>
                  <a:pt x="674" y="82"/>
                  <a:pt x="674" y="82"/>
                  <a:pt x="674" y="82"/>
                </a:cubicBezTo>
                <a:cubicBezTo>
                  <a:pt x="663" y="88"/>
                  <a:pt x="663" y="88"/>
                  <a:pt x="663" y="88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8845452"/>
      </p:ext>
    </p:extLst>
  </p:cSld>
  <p:clrMapOvr>
    <a:masterClrMapping/>
  </p:clrMapOvr>
  <p:transition spd="med">
    <p:dissolv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81000" y="209550"/>
            <a:ext cx="201702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Source Sans Pro Light" pitchFamily="34" charset="0"/>
                <a:ea typeface="+mj-ea"/>
                <a:cs typeface="+mj-cs"/>
              </a:rPr>
              <a:t>GIS BASED TAXATION</a:t>
            </a:r>
          </a:p>
        </p:txBody>
      </p:sp>
      <p:sp>
        <p:nvSpPr>
          <p:cNvPr id="5" name="Rectangle 4"/>
          <p:cNvSpPr/>
          <p:nvPr/>
        </p:nvSpPr>
        <p:spPr>
          <a:xfrm>
            <a:off x="381000" y="971550"/>
            <a:ext cx="8458200" cy="10649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indent="-342900" defTabSz="1088232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</a:pPr>
            <a:r>
              <a:rPr lang="en-US" sz="2000" i="1" dirty="0">
                <a:solidFill>
                  <a:schemeClr val="bg1"/>
                </a:solidFill>
                <a:ea typeface="Open Sans" pitchFamily="34" charset="0"/>
                <a:cs typeface="Open Sans" pitchFamily="34" charset="0"/>
              </a:rPr>
              <a:t>Relating GIS attribute according to tax schedule </a:t>
            </a:r>
          </a:p>
          <a:p>
            <a:pPr lvl="0" indent="-342900" defTabSz="1088232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</a:pPr>
            <a:r>
              <a:rPr lang="en-US" sz="1600" i="1" dirty="0">
                <a:solidFill>
                  <a:schemeClr val="bg1"/>
                </a:solidFill>
                <a:ea typeface="Open Sans" pitchFamily="34" charset="0"/>
                <a:cs typeface="Open Sans" pitchFamily="34" charset="0"/>
              </a:rPr>
              <a:t>Create a reliable property database  through   TS survey and door to door interview of KIS</a:t>
            </a:r>
          </a:p>
          <a:p>
            <a:pPr lvl="0" indent="-342900" defTabSz="1088232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</a:pPr>
            <a:r>
              <a:rPr lang="en-US" sz="2000" i="1" dirty="0">
                <a:solidFill>
                  <a:schemeClr val="bg1"/>
                </a:solidFill>
                <a:ea typeface="Open Sans" pitchFamily="34" charset="0"/>
                <a:cs typeface="Open Sans" pitchFamily="34" charset="0"/>
              </a:rPr>
              <a:t>Prepare GIS interface for Tax Assessment System</a:t>
            </a:r>
          </a:p>
        </p:txBody>
      </p:sp>
      <p:pic>
        <p:nvPicPr>
          <p:cNvPr id="8" name="Picture 7" descr="D:\BETS - ARC BANGLADESH\GIS-PIAMS\INCEPTION REPORT &amp; PRESENTATION\PRESENTATION\ZAKIR BHAI\SEPT 13 2017\IMAGE\3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7461" y="2782144"/>
            <a:ext cx="1404140" cy="1029257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ectangle 8"/>
          <p:cNvSpPr/>
          <p:nvPr/>
        </p:nvSpPr>
        <p:spPr>
          <a:xfrm>
            <a:off x="778206" y="3901731"/>
            <a:ext cx="16198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i="1" dirty="0">
                <a:solidFill>
                  <a:schemeClr val="bg1"/>
                </a:solidFill>
                <a:ea typeface="Open Sans" pitchFamily="34" charset="0"/>
                <a:cs typeface="Open Sans" pitchFamily="34" charset="0"/>
              </a:rPr>
              <a:t>TS survey </a:t>
            </a:r>
          </a:p>
        </p:txBody>
      </p:sp>
      <p:pic>
        <p:nvPicPr>
          <p:cNvPr id="10" name="Picture 3" descr="IMG_000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271" y="2782144"/>
            <a:ext cx="1551756" cy="1164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8195" y="3901731"/>
            <a:ext cx="1379433" cy="1008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3806957" y="3901731"/>
            <a:ext cx="15059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 </a:t>
            </a:r>
            <a:r>
              <a:rPr lang="en-US" i="1" dirty="0">
                <a:solidFill>
                  <a:schemeClr val="bg1"/>
                </a:solidFill>
                <a:ea typeface="Open Sans" pitchFamily="34" charset="0"/>
                <a:cs typeface="Open Sans" pitchFamily="34" charset="0"/>
              </a:rPr>
              <a:t>Door to Door </a:t>
            </a:r>
          </a:p>
          <a:p>
            <a:r>
              <a:rPr lang="en-US" i="1" dirty="0">
                <a:solidFill>
                  <a:schemeClr val="bg1"/>
                </a:solidFill>
                <a:ea typeface="Open Sans" pitchFamily="34" charset="0"/>
                <a:cs typeface="Open Sans" pitchFamily="34" charset="0"/>
              </a:rPr>
              <a:t>Survey</a:t>
            </a:r>
          </a:p>
        </p:txBody>
      </p:sp>
      <p:pic>
        <p:nvPicPr>
          <p:cNvPr id="13" name="Picture 12" descr="D:\BETS - ARC BANGLADESH\GIS-PIAMS\INCEPTION REPORT &amp; PRESENTATION\PRESENTATION\ZAKIR BHAI\SEPT 13 2017\IMAGE\1.jpg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8975" y="3811401"/>
            <a:ext cx="1570571" cy="109913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28874471"/>
      </p:ext>
    </p:extLst>
  </p:cSld>
  <p:clrMapOvr>
    <a:masterClrMapping/>
  </p:clrMapOvr>
  <p:transition spd="med">
    <p:dissolv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4800" y="209550"/>
            <a:ext cx="68580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000" i="1" dirty="0">
                <a:solidFill>
                  <a:schemeClr val="bg1"/>
                </a:solidFill>
                <a:ea typeface="Open Sans" pitchFamily="34" charset="0"/>
                <a:cs typeface="Open Sans" pitchFamily="34" charset="0"/>
              </a:rPr>
              <a:t>Outcomes / Results</a:t>
            </a:r>
          </a:p>
          <a:p>
            <a:pPr lvl="0"/>
            <a:endParaRPr lang="en-US" sz="2000" i="1" dirty="0">
              <a:solidFill>
                <a:schemeClr val="bg1"/>
              </a:solidFill>
              <a:ea typeface="Open Sans" pitchFamily="34" charset="0"/>
              <a:cs typeface="Open Sans" pitchFamily="34" charset="0"/>
            </a:endParaRPr>
          </a:p>
          <a:p>
            <a:pPr lvl="0" indent="-342900" defTabSz="1088232">
              <a:buClr>
                <a:schemeClr val="hlink"/>
              </a:buClr>
              <a:buSzPct val="65000"/>
              <a:buFont typeface="Wingdings" pitchFamily="2" charset="2"/>
              <a:buChar char="n"/>
            </a:pPr>
            <a:r>
              <a:rPr lang="en-US" sz="2000" i="1" dirty="0">
                <a:solidFill>
                  <a:schemeClr val="bg1"/>
                </a:solidFill>
                <a:ea typeface="Open Sans" pitchFamily="34" charset="0"/>
                <a:cs typeface="Open Sans" pitchFamily="34" charset="0"/>
              </a:rPr>
              <a:t>A comprehensive database will be created of all properties including all property tax assessment parameters. </a:t>
            </a:r>
          </a:p>
          <a:p>
            <a:pPr lvl="0" indent="-342900" defTabSz="1088232">
              <a:buClr>
                <a:schemeClr val="hlink"/>
              </a:buClr>
              <a:buSzPct val="65000"/>
              <a:buFont typeface="Wingdings" pitchFamily="2" charset="2"/>
              <a:buChar char="n"/>
            </a:pPr>
            <a:r>
              <a:rPr lang="en-US" sz="2000" i="1" dirty="0">
                <a:solidFill>
                  <a:schemeClr val="bg1"/>
                </a:solidFill>
                <a:ea typeface="Open Sans" pitchFamily="34" charset="0"/>
                <a:cs typeface="Open Sans" pitchFamily="34" charset="0"/>
              </a:rPr>
              <a:t>Un-assessed, under-assessed, over-assessed  property taxation will be identified.</a:t>
            </a:r>
          </a:p>
          <a:p>
            <a:pPr lvl="0" indent="-342900" defTabSz="1088232">
              <a:buClr>
                <a:schemeClr val="hlink"/>
              </a:buClr>
              <a:buSzPct val="65000"/>
              <a:buFont typeface="Wingdings" pitchFamily="2" charset="2"/>
              <a:buChar char="n"/>
            </a:pPr>
            <a:r>
              <a:rPr lang="en-US" sz="2000" i="1" dirty="0">
                <a:solidFill>
                  <a:schemeClr val="bg1"/>
                </a:solidFill>
                <a:ea typeface="Open Sans" pitchFamily="34" charset="0"/>
                <a:cs typeface="Open Sans" pitchFamily="34" charset="0"/>
              </a:rPr>
              <a:t>Established  link  between  property  location  onto  GIS map  and  its  corresponding  property details with photograph to get reliable impression or evidence</a:t>
            </a:r>
          </a:p>
        </p:txBody>
      </p:sp>
      <p:pic>
        <p:nvPicPr>
          <p:cNvPr id="5" name="Picture 4" descr="D:\BETS - ARC BANGLADESH\GIS-PIAMS\INCEPTION REPORT &amp; PRESENTATION\PRESENTATION\ZAKIR BHAI\SEPT 13 2017\IMAGE\4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486150"/>
            <a:ext cx="3644685" cy="1447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81947608"/>
      </p:ext>
    </p:extLst>
  </p:cSld>
  <p:clrMapOvr>
    <a:masterClrMapping/>
  </p:clrMapOvr>
  <p:transition spd="med">
    <p:dissolv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44AE392-A97D-4FF7-81B8-F81B276E0F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2508379" y="-698629"/>
            <a:ext cx="3863664" cy="72040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2293EE2-698D-489C-8300-DB2F49532C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715000" y="742950"/>
            <a:ext cx="1295400" cy="23622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546421" y="120926"/>
            <a:ext cx="6096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i="1" dirty="0">
                <a:solidFill>
                  <a:schemeClr val="bg1"/>
                </a:solidFill>
                <a:ea typeface="Open Sans" pitchFamily="34" charset="0"/>
                <a:cs typeface="Open Sans" pitchFamily="34" charset="0"/>
              </a:rPr>
              <a:t>Planning and design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i="1" dirty="0">
                <a:solidFill>
                  <a:schemeClr val="bg1"/>
                </a:solidFill>
                <a:ea typeface="Open Sans" pitchFamily="34" charset="0"/>
                <a:cs typeface="Open Sans" pitchFamily="34" charset="0"/>
              </a:rPr>
              <a:t>Operations and maintenance</a:t>
            </a:r>
          </a:p>
        </p:txBody>
      </p:sp>
      <p:sp>
        <p:nvSpPr>
          <p:cNvPr id="7" name="Rectangle 6"/>
          <p:cNvSpPr/>
          <p:nvPr/>
        </p:nvSpPr>
        <p:spPr>
          <a:xfrm>
            <a:off x="228600" y="143663"/>
            <a:ext cx="22098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i="1" dirty="0">
                <a:solidFill>
                  <a:schemeClr val="bg1"/>
                </a:solidFill>
                <a:ea typeface="Open Sans" pitchFamily="34" charset="0"/>
                <a:cs typeface="Open Sans" pitchFamily="34" charset="0"/>
              </a:rPr>
              <a:t>Road Inventory</a:t>
            </a:r>
          </a:p>
        </p:txBody>
      </p:sp>
    </p:spTree>
    <p:extLst>
      <p:ext uri="{BB962C8B-B14F-4D97-AF65-F5344CB8AC3E}">
        <p14:creationId xmlns:p14="http://schemas.microsoft.com/office/powerpoint/2010/main" val="1145483008"/>
      </p:ext>
    </p:extLst>
  </p:cSld>
  <p:clrMapOvr>
    <a:masterClrMapping/>
  </p:clrMapOvr>
  <p:transition spd="med">
    <p:dissolv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4800" y="1733550"/>
            <a:ext cx="354598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342900" defTabSz="1088232">
              <a:buClr>
                <a:schemeClr val="hlink"/>
              </a:buClr>
              <a:buSzPct val="65000"/>
              <a:buFont typeface="Wingdings" pitchFamily="2" charset="2"/>
              <a:buChar char="n"/>
            </a:pPr>
            <a:r>
              <a:rPr lang="en-US" sz="2000" i="1" dirty="0">
                <a:solidFill>
                  <a:schemeClr val="bg1"/>
                </a:solidFill>
                <a:ea typeface="Open Sans" pitchFamily="34" charset="0"/>
                <a:cs typeface="Open Sans" pitchFamily="34" charset="0"/>
              </a:rPr>
              <a:t>Predictive maintenance</a:t>
            </a:r>
          </a:p>
          <a:p>
            <a:pPr indent="-342900" defTabSz="1088232">
              <a:buClr>
                <a:schemeClr val="hlink"/>
              </a:buClr>
              <a:buSzPct val="65000"/>
              <a:buFont typeface="Wingdings" pitchFamily="2" charset="2"/>
              <a:buChar char="n"/>
            </a:pPr>
            <a:r>
              <a:rPr lang="en-US" sz="2000" i="1" dirty="0">
                <a:solidFill>
                  <a:schemeClr val="bg1"/>
                </a:solidFill>
                <a:ea typeface="Open Sans" pitchFamily="34" charset="0"/>
                <a:cs typeface="Open Sans" pitchFamily="34" charset="0"/>
              </a:rPr>
              <a:t>Better workforce planning </a:t>
            </a:r>
          </a:p>
          <a:p>
            <a:pPr indent="-342900" defTabSz="1088232">
              <a:buClr>
                <a:schemeClr val="hlink"/>
              </a:buClr>
              <a:buSzPct val="65000"/>
              <a:buFont typeface="Wingdings" pitchFamily="2" charset="2"/>
              <a:buChar char="n"/>
            </a:pPr>
            <a:r>
              <a:rPr lang="en-US" sz="2000" i="1" dirty="0">
                <a:solidFill>
                  <a:schemeClr val="bg1"/>
                </a:solidFill>
                <a:ea typeface="Open Sans" pitchFamily="34" charset="0"/>
                <a:cs typeface="Open Sans" pitchFamily="34" charset="0"/>
              </a:rPr>
              <a:t>Improve productivity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4191000" y="707000"/>
            <a:ext cx="4267200" cy="3998350"/>
            <a:chOff x="591109" y="1524000"/>
            <a:chExt cx="8224137" cy="566061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1416D95-0E95-4236-9A08-57720B46B0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90800" y="1524000"/>
              <a:ext cx="6224446" cy="3382851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3931EBE-4946-45B5-AE85-C74A191E93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13603" y="3833417"/>
              <a:ext cx="3148651" cy="3351196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5106"/>
            <a:stretch/>
          </p:blipFill>
          <p:spPr>
            <a:xfrm>
              <a:off x="591109" y="1524000"/>
              <a:ext cx="1926056" cy="2860167"/>
            </a:xfrm>
            <a:prstGeom prst="rect">
              <a:avLst/>
            </a:prstGeom>
          </p:spPr>
        </p:pic>
      </p:grpSp>
      <p:sp>
        <p:nvSpPr>
          <p:cNvPr id="9" name="Rectangle 8"/>
          <p:cNvSpPr/>
          <p:nvPr/>
        </p:nvSpPr>
        <p:spPr>
          <a:xfrm>
            <a:off x="304800" y="209550"/>
            <a:ext cx="20569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GIS-PIAMS for O&amp;M</a:t>
            </a:r>
          </a:p>
        </p:txBody>
      </p:sp>
    </p:spTree>
    <p:extLst>
      <p:ext uri="{BB962C8B-B14F-4D97-AF65-F5344CB8AC3E}">
        <p14:creationId xmlns:p14="http://schemas.microsoft.com/office/powerpoint/2010/main" val="1496333174"/>
      </p:ext>
    </p:extLst>
  </p:cSld>
  <p:clrMapOvr>
    <a:masterClrMapping/>
  </p:clrMapOvr>
  <p:transition spd="med">
    <p:dissolv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168" y="91566"/>
            <a:ext cx="2819400" cy="609600"/>
          </a:xfrm>
        </p:spPr>
        <p:txBody>
          <a:bodyPr>
            <a:normAutofit fontScale="90000"/>
          </a:bodyPr>
          <a:lstStyle/>
          <a:p>
            <a:br>
              <a:rPr lang="en-US" sz="1800" dirty="0"/>
            </a:br>
            <a:br>
              <a:rPr lang="en-US" sz="1800" dirty="0"/>
            </a:br>
            <a:br>
              <a:rPr lang="en-US" sz="1800" dirty="0"/>
            </a:br>
            <a:r>
              <a:rPr lang="en-US" sz="1800" dirty="0">
                <a:solidFill>
                  <a:schemeClr val="bg1"/>
                </a:solidFill>
              </a:rPr>
              <a:t>GIS-PIAMS fro Community based City Management</a:t>
            </a:r>
            <a:br>
              <a:rPr lang="en-US" dirty="0">
                <a:solidFill>
                  <a:schemeClr val="bg1"/>
                </a:solidFill>
              </a:rPr>
            </a:b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014391-0C28-41C0-85EC-042E26433E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0" y="1277098"/>
            <a:ext cx="4941190" cy="26854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3931EBE-4946-45B5-AE85-C74A191E93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7957" y="2571750"/>
            <a:ext cx="2219286" cy="236204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68" y="1244013"/>
            <a:ext cx="3082232" cy="119501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76200" y="2570077"/>
            <a:ext cx="385791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342900" defTabSz="1088232">
              <a:buClr>
                <a:schemeClr val="hlink"/>
              </a:buClr>
              <a:buSzPct val="65000"/>
              <a:buFont typeface="Wingdings" pitchFamily="2" charset="2"/>
              <a:buChar char="n"/>
            </a:pPr>
            <a:r>
              <a:rPr lang="en-US" sz="2000" i="1" dirty="0">
                <a:solidFill>
                  <a:schemeClr val="bg1"/>
                </a:solidFill>
                <a:ea typeface="Open Sans" pitchFamily="34" charset="0"/>
                <a:cs typeface="Open Sans" pitchFamily="34" charset="0"/>
              </a:rPr>
              <a:t>Citizen Contribution</a:t>
            </a:r>
          </a:p>
          <a:p>
            <a:pPr indent="-342900" defTabSz="1088232">
              <a:buClr>
                <a:schemeClr val="hlink"/>
              </a:buClr>
              <a:buSzPct val="65000"/>
              <a:buFont typeface="Wingdings" pitchFamily="2" charset="2"/>
              <a:buChar char="n"/>
            </a:pPr>
            <a:r>
              <a:rPr lang="en-US" sz="2000" i="1" dirty="0">
                <a:solidFill>
                  <a:schemeClr val="bg1"/>
                </a:solidFill>
                <a:ea typeface="Open Sans" pitchFamily="34" charset="0"/>
                <a:cs typeface="Open Sans" pitchFamily="34" charset="0"/>
              </a:rPr>
              <a:t>ULBs post in social media</a:t>
            </a:r>
          </a:p>
        </p:txBody>
      </p:sp>
    </p:spTree>
    <p:extLst>
      <p:ext uri="{BB962C8B-B14F-4D97-AF65-F5344CB8AC3E}">
        <p14:creationId xmlns:p14="http://schemas.microsoft.com/office/powerpoint/2010/main" val="187509641"/>
      </p:ext>
    </p:extLst>
  </p:cSld>
  <p:clrMapOvr>
    <a:masterClrMapping/>
  </p:clrMapOvr>
  <p:transition spd="med">
    <p:dissolv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5A7952-89BC-4141-A9D4-5E8CDBE5C9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209550"/>
            <a:ext cx="2057400" cy="491616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endParaRPr lang="en-US" dirty="0"/>
          </a:p>
        </p:txBody>
      </p:sp>
      <p:pic>
        <p:nvPicPr>
          <p:cNvPr id="4" name="Picture 3" descr="media/image3_w.jpg">
            <a:hlinkClick r:id="rId2"/>
            <a:extLst>
              <a:ext uri="{FF2B5EF4-FFF2-40B4-BE49-F238E27FC236}">
                <a16:creationId xmlns:a16="http://schemas.microsoft.com/office/drawing/2014/main" id="{662EDF7E-38FC-4156-8B57-3225A3A3ED6F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1352550"/>
            <a:ext cx="5496581" cy="3374598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0F479B2-232E-4D73-AE3A-F4EF40643A3E}"/>
              </a:ext>
            </a:extLst>
          </p:cNvPr>
          <p:cNvSpPr/>
          <p:nvPr/>
        </p:nvSpPr>
        <p:spPr>
          <a:xfrm>
            <a:off x="152400" y="172571"/>
            <a:ext cx="264194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Optimum Location of </a:t>
            </a:r>
          </a:p>
          <a:p>
            <a:r>
              <a:rPr lang="en-US" dirty="0">
                <a:solidFill>
                  <a:schemeClr val="bg1"/>
                </a:solidFill>
              </a:rPr>
              <a:t>Waste bin distribution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240C9CB-59F4-4988-866C-8CC66C5C61E2}"/>
              </a:ext>
            </a:extLst>
          </p:cNvPr>
          <p:cNvSpPr/>
          <p:nvPr/>
        </p:nvSpPr>
        <p:spPr>
          <a:xfrm>
            <a:off x="3657600" y="285750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i="1" dirty="0">
                <a:solidFill>
                  <a:schemeClr val="bg1"/>
                </a:solidFill>
                <a:ea typeface="Open Sans" pitchFamily="34" charset="0"/>
                <a:cs typeface="Open Sans" pitchFamily="34" charset="0"/>
              </a:rPr>
              <a:t>Planning and design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i="1" dirty="0">
                <a:solidFill>
                  <a:schemeClr val="bg1"/>
                </a:solidFill>
                <a:ea typeface="Open Sans" pitchFamily="34" charset="0"/>
                <a:cs typeface="Open Sans" pitchFamily="34" charset="0"/>
              </a:rPr>
              <a:t>Operations and maintenance</a:t>
            </a:r>
          </a:p>
        </p:txBody>
      </p:sp>
    </p:spTree>
    <p:extLst>
      <p:ext uri="{BB962C8B-B14F-4D97-AF65-F5344CB8AC3E}">
        <p14:creationId xmlns:p14="http://schemas.microsoft.com/office/powerpoint/2010/main" val="1292531877"/>
      </p:ext>
    </p:extLst>
  </p:cSld>
  <p:clrMapOvr>
    <a:masterClrMapping/>
  </p:clrMapOvr>
  <p:transition spd="med">
    <p:dissolv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55C547B-D1D4-4AE3-870D-265F9A2FE4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357832" y="271318"/>
            <a:ext cx="3232048" cy="539451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D42AEDD-E12F-4CD5-9B16-D5B2580EBB2B}"/>
              </a:ext>
            </a:extLst>
          </p:cNvPr>
          <p:cNvSpPr/>
          <p:nvPr/>
        </p:nvSpPr>
        <p:spPr>
          <a:xfrm>
            <a:off x="228600" y="1657350"/>
            <a:ext cx="2895600" cy="20005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u="sng" dirty="0">
                <a:solidFill>
                  <a:schemeClr val="bg1"/>
                </a:solidFill>
                <a:latin typeface="Arial Narrow" panose="020B0606020202030204" pitchFamily="34" charset="0"/>
              </a:rPr>
              <a:t>Water Supply Challenges:</a:t>
            </a:r>
          </a:p>
          <a:p>
            <a:endParaRPr lang="en-US" sz="1600" dirty="0">
              <a:solidFill>
                <a:schemeClr val="bg1"/>
              </a:solidFill>
              <a:latin typeface="Arial Narrow" panose="020B0606020202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chemeClr val="bg1"/>
                </a:solidFill>
                <a:latin typeface="Arial Narrow" panose="020B0606020202030204" pitchFamily="34" charset="0"/>
              </a:rPr>
              <a:t>Aging Networks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chemeClr val="bg1"/>
                </a:solidFill>
                <a:latin typeface="Arial Narrow" panose="020B0606020202030204" pitchFamily="34" charset="0"/>
              </a:rPr>
              <a:t>Water Shortages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chemeClr val="bg1"/>
                </a:solidFill>
                <a:latin typeface="Arial Narrow" panose="020B0606020202030204" pitchFamily="34" charset="0"/>
              </a:rPr>
              <a:t>Energy and Water Losses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chemeClr val="bg1"/>
                </a:solidFill>
                <a:latin typeface="Arial Narrow" panose="020B0606020202030204" pitchFamily="34" charset="0"/>
              </a:rPr>
              <a:t>Insufficient Network </a:t>
            </a:r>
          </a:p>
          <a:p>
            <a:r>
              <a:rPr lang="en-US" b="1" dirty="0">
                <a:solidFill>
                  <a:schemeClr val="bg1"/>
                </a:solidFill>
                <a:latin typeface="Arial Narrow" panose="020B0606020202030204" pitchFamily="34" charset="0"/>
              </a:rPr>
              <a:t>      Visibility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4975355-EC66-4A8B-9128-CCB74B02FFA4}"/>
              </a:ext>
            </a:extLst>
          </p:cNvPr>
          <p:cNvSpPr/>
          <p:nvPr/>
        </p:nvSpPr>
        <p:spPr>
          <a:xfrm>
            <a:off x="76200" y="133350"/>
            <a:ext cx="2819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Water Supply Lines </a:t>
            </a:r>
          </a:p>
          <a:p>
            <a:r>
              <a:rPr lang="en-US" dirty="0">
                <a:solidFill>
                  <a:schemeClr val="bg1"/>
                </a:solidFill>
              </a:rPr>
              <a:t>by defect Ratings</a:t>
            </a:r>
          </a:p>
        </p:txBody>
      </p:sp>
    </p:spTree>
    <p:extLst>
      <p:ext uri="{BB962C8B-B14F-4D97-AF65-F5344CB8AC3E}">
        <p14:creationId xmlns:p14="http://schemas.microsoft.com/office/powerpoint/2010/main" val="341582427"/>
      </p:ext>
    </p:extLst>
  </p:cSld>
  <p:clrMapOvr>
    <a:masterClrMapping/>
  </p:clrMapOvr>
  <p:transition spd="med">
    <p:dissolv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F73B9E-9EB4-4CAD-BA5D-F81935E5AD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3257550"/>
            <a:ext cx="8229600" cy="1219199"/>
          </a:xfrm>
        </p:spPr>
        <p:txBody>
          <a:bodyPr>
            <a:normAutofit fontScale="77500" lnSpcReduction="20000"/>
          </a:bodyPr>
          <a:lstStyle/>
          <a:p>
            <a:r>
              <a:rPr lang="en-US" dirty="0">
                <a:solidFill>
                  <a:schemeClr val="bg1"/>
                </a:solidFill>
              </a:rPr>
              <a:t>Proto Type </a:t>
            </a:r>
          </a:p>
          <a:p>
            <a:r>
              <a:rPr lang="en-US" dirty="0">
                <a:solidFill>
                  <a:schemeClr val="bg1"/>
                </a:solidFill>
              </a:rPr>
              <a:t>Development </a:t>
            </a:r>
            <a:r>
              <a:rPr lang="en-US" dirty="0">
                <a:solidFill>
                  <a:schemeClr val="bg1"/>
                </a:solidFill>
                <a:highlight>
                  <a:srgbClr val="008000"/>
                </a:highlight>
              </a:rPr>
              <a:t>on Going </a:t>
            </a:r>
          </a:p>
          <a:p>
            <a:r>
              <a:rPr lang="en-US" dirty="0">
                <a:solidFill>
                  <a:schemeClr val="bg1"/>
                </a:solidFill>
              </a:rPr>
              <a:t>Expected Completion Date 30/07/2018</a:t>
            </a:r>
          </a:p>
          <a:p>
            <a:endParaRPr lang="en-US" dirty="0">
              <a:solidFill>
                <a:schemeClr val="bg1"/>
              </a:solidFill>
              <a:highlight>
                <a:srgbClr val="008000"/>
              </a:highlight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467858B-BA29-48DF-848E-EB4E331750B5}"/>
              </a:ext>
            </a:extLst>
          </p:cNvPr>
          <p:cNvSpPr/>
          <p:nvPr/>
        </p:nvSpPr>
        <p:spPr>
          <a:xfrm>
            <a:off x="228600" y="209550"/>
            <a:ext cx="2667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Design Status of  GIS-PIAMS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C6CC2E5-5232-4D37-9427-968EBC4EE468}"/>
              </a:ext>
            </a:extLst>
          </p:cNvPr>
          <p:cNvSpPr/>
          <p:nvPr/>
        </p:nvSpPr>
        <p:spPr>
          <a:xfrm>
            <a:off x="264459" y="2647950"/>
            <a:ext cx="2667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Development Status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4E69100-F3A4-4F51-8803-0FC0AFDCFE4B}"/>
              </a:ext>
            </a:extLst>
          </p:cNvPr>
          <p:cNvSpPr txBox="1">
            <a:spLocks/>
          </p:cNvSpPr>
          <p:nvPr/>
        </p:nvSpPr>
        <p:spPr>
          <a:xfrm>
            <a:off x="609600" y="1352551"/>
            <a:ext cx="8229600" cy="12191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SRS (System Requirement Specification)</a:t>
            </a:r>
          </a:p>
          <a:p>
            <a:r>
              <a:rPr lang="en-US" dirty="0">
                <a:solidFill>
                  <a:schemeClr val="bg1"/>
                </a:solidFill>
              </a:rPr>
              <a:t>DFD (Data Flow Diagram)</a:t>
            </a:r>
          </a:p>
          <a:p>
            <a:pPr marL="0" indent="0">
              <a:buFont typeface="Arial" pitchFamily="34" charset="0"/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2312420"/>
      </p:ext>
    </p:extLst>
  </p:cSld>
  <p:clrMapOvr>
    <a:masterClrMapping/>
  </p:clrMapOvr>
  <p:transition spd="med">
    <p:dissolv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DA231-2203-4160-B643-E162FD21D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05979"/>
            <a:ext cx="2667000" cy="613171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Road Inventory Status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A507F8-EE42-4740-BFB1-69A5EFCF40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9725"/>
          <a:stretch/>
        </p:blipFill>
        <p:spPr>
          <a:xfrm>
            <a:off x="5486400" y="1352550"/>
            <a:ext cx="2805546" cy="31374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39768FA-6755-46E7-8176-1D04B96E525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3289" y="361950"/>
            <a:ext cx="2388612" cy="309114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5495CA7-46F8-4720-A001-AE18A83A1810}"/>
              </a:ext>
            </a:extLst>
          </p:cNvPr>
          <p:cNvSpPr/>
          <p:nvPr/>
        </p:nvSpPr>
        <p:spPr>
          <a:xfrm>
            <a:off x="457200" y="1452546"/>
            <a:ext cx="4572000" cy="33547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u="sng" dirty="0">
                <a:solidFill>
                  <a:schemeClr val="bg1"/>
                </a:solidFill>
                <a:latin typeface="Arial Narrow" panose="020B0606020202030204" pitchFamily="34" charset="0"/>
              </a:rPr>
              <a:t>Findings</a:t>
            </a:r>
          </a:p>
          <a:p>
            <a:endParaRPr lang="en-US" b="1" u="sng" dirty="0">
              <a:solidFill>
                <a:schemeClr val="bg1"/>
              </a:solidFill>
              <a:latin typeface="Arial Narrow" panose="020B0606020202030204" pitchFamily="34" charset="0"/>
            </a:endParaRPr>
          </a:p>
          <a:p>
            <a:r>
              <a:rPr lang="en-US" sz="1600" b="1" dirty="0" err="1">
                <a:solidFill>
                  <a:schemeClr val="bg1"/>
                </a:solidFill>
                <a:latin typeface="Arial Narrow" panose="020B0606020202030204" pitchFamily="34" charset="0"/>
              </a:rPr>
              <a:t>Gopalgang</a:t>
            </a:r>
            <a:endParaRPr lang="en-US" sz="1600" b="1" dirty="0">
              <a:solidFill>
                <a:schemeClr val="bg1"/>
              </a:solidFill>
              <a:latin typeface="Arial Narrow" panose="020B0606020202030204" pitchFamily="34" charset="0"/>
            </a:endParaRPr>
          </a:p>
          <a:p>
            <a:endParaRPr lang="en-US" sz="1600" dirty="0">
              <a:solidFill>
                <a:schemeClr val="bg1"/>
              </a:solidFill>
              <a:latin typeface="Arial Narrow" panose="020B0606020202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chemeClr val="bg1"/>
                </a:solidFill>
                <a:latin typeface="Arial Narrow" panose="020B0606020202030204" pitchFamily="34" charset="0"/>
              </a:rPr>
              <a:t>63% Road found </a:t>
            </a:r>
          </a:p>
          <a:p>
            <a:r>
              <a:rPr lang="en-US" b="1" dirty="0">
                <a:solidFill>
                  <a:schemeClr val="bg1"/>
                </a:solidFill>
                <a:latin typeface="Arial Narrow" panose="020B0606020202030204" pitchFamily="34" charset="0"/>
              </a:rPr>
              <a:t>without Inventory ID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b="1" dirty="0">
              <a:solidFill>
                <a:schemeClr val="bg1"/>
              </a:solidFill>
              <a:latin typeface="Arial Narrow" panose="020B0606020202030204" pitchFamily="34" charset="0"/>
            </a:endParaRPr>
          </a:p>
          <a:p>
            <a:r>
              <a:rPr lang="en-US" b="1" dirty="0">
                <a:solidFill>
                  <a:schemeClr val="bg1"/>
                </a:solidFill>
                <a:latin typeface="Arial Narrow" panose="020B0606020202030204" pitchFamily="34" charset="0"/>
              </a:rPr>
              <a:t>Tangail</a:t>
            </a:r>
          </a:p>
          <a:p>
            <a:endParaRPr lang="en-US" b="1" dirty="0">
              <a:solidFill>
                <a:schemeClr val="bg1"/>
              </a:solidFill>
              <a:latin typeface="Arial Narrow" panose="020B0606020202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chemeClr val="bg1"/>
                </a:solidFill>
                <a:latin typeface="Arial Narrow" panose="020B0606020202030204" pitchFamily="34" charset="0"/>
              </a:rPr>
              <a:t>On Going</a:t>
            </a:r>
          </a:p>
          <a:p>
            <a:endParaRPr lang="en-US" b="1" dirty="0">
              <a:solidFill>
                <a:schemeClr val="bg1"/>
              </a:solidFill>
              <a:latin typeface="Arial Narrow" panose="020B0606020202030204" pitchFamily="34" charset="0"/>
            </a:endParaRPr>
          </a:p>
          <a:p>
            <a:endParaRPr lang="en-US" b="1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5668559"/>
      </p:ext>
    </p:extLst>
  </p:cSld>
  <p:clrMapOvr>
    <a:masterClrMapping/>
  </p:clrMapOvr>
  <p:transition spd="med">
    <p:dissolv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76200" y="205671"/>
            <a:ext cx="2895600" cy="769441"/>
          </a:xfrm>
        </p:spPr>
        <p:txBody>
          <a:bodyPr wrap="square">
            <a:spAutoFit/>
          </a:bodyPr>
          <a:lstStyle/>
          <a:p>
            <a:pPr algn="l">
              <a:spcBef>
                <a:spcPts val="0"/>
              </a:spcBef>
            </a:pPr>
            <a:r>
              <a:rPr lang="en-US" sz="1900" i="1" dirty="0">
                <a:solidFill>
                  <a:schemeClr val="bg1"/>
                </a:solidFill>
              </a:rPr>
              <a:t>GIS-PIAMS will consist of</a:t>
            </a:r>
            <a:br>
              <a:rPr lang="en-US" sz="1400" dirty="0"/>
            </a:br>
            <a:br>
              <a:rPr lang="en-US" sz="1100" b="1" i="1" dirty="0">
                <a:solidFill>
                  <a:prstClr val="white"/>
                </a:solidFill>
                <a:ea typeface="+mn-ea"/>
                <a:cs typeface="+mn-cs"/>
              </a:rPr>
            </a:br>
            <a:endParaRPr lang="en-US" sz="1400" i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705850" y="178743"/>
            <a:ext cx="30008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900" b="1" dirty="0">
                <a:solidFill>
                  <a:schemeClr val="bg1"/>
                </a:solidFill>
              </a:rPr>
              <a:t>0</a:t>
            </a:r>
            <a:r>
              <a:rPr lang="en-US" sz="900" b="1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0B61B03-2171-4474-90B1-B895DBC1D609}"/>
              </a:ext>
            </a:extLst>
          </p:cNvPr>
          <p:cNvSpPr txBox="1">
            <a:spLocks/>
          </p:cNvSpPr>
          <p:nvPr/>
        </p:nvSpPr>
        <p:spPr>
          <a:xfrm>
            <a:off x="1981200" y="1657350"/>
            <a:ext cx="5769865" cy="2286000"/>
          </a:xfrm>
          <a:prstGeom prst="rect">
            <a:avLst/>
          </a:prstGeom>
          <a:effectLst>
            <a:glow rad="127000">
              <a:srgbClr val="FFC000"/>
            </a:glow>
          </a:effectLst>
          <a:scene3d>
            <a:camera prst="orthographicFront"/>
            <a:lightRig rig="threePt" dir="t"/>
          </a:scene3d>
          <a:sp3d>
            <a:bevelT prst="relaxedInset"/>
          </a:sp3d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342900" algn="l" defTabSz="1088232">
              <a:lnSpc>
                <a:spcPct val="80000"/>
              </a:lnSpc>
              <a:buClr>
                <a:schemeClr val="hlink"/>
              </a:buClr>
              <a:buSzPct val="65000"/>
              <a:buFont typeface="Wingdings" pitchFamily="2" charset="2"/>
              <a:buChar char="n"/>
            </a:pPr>
            <a:r>
              <a:rPr lang="en-US" sz="2400" b="1" i="1" dirty="0">
                <a:solidFill>
                  <a:schemeClr val="bg1"/>
                </a:solidFill>
                <a:ea typeface="Open Sans" pitchFamily="34" charset="0"/>
                <a:cs typeface="Open Sans" pitchFamily="34" charset="0"/>
              </a:rPr>
              <a:t>Financial Management    </a:t>
            </a:r>
          </a:p>
          <a:p>
            <a:pPr indent="-342900" algn="l" defTabSz="1088232">
              <a:lnSpc>
                <a:spcPct val="80000"/>
              </a:lnSpc>
              <a:buClr>
                <a:schemeClr val="hlink"/>
              </a:buClr>
              <a:buSzPct val="65000"/>
              <a:buFont typeface="Wingdings" pitchFamily="2" charset="2"/>
              <a:buChar char="n"/>
            </a:pPr>
            <a:r>
              <a:rPr lang="en-US" sz="2400" b="1" i="1" dirty="0">
                <a:solidFill>
                  <a:schemeClr val="bg1"/>
                </a:solidFill>
                <a:ea typeface="Open Sans" pitchFamily="34" charset="0"/>
                <a:cs typeface="Open Sans" pitchFamily="34" charset="0"/>
              </a:rPr>
              <a:t>Infrastructure Asset Management   </a:t>
            </a:r>
          </a:p>
          <a:p>
            <a:pPr indent="-342900" algn="l" defTabSz="1088232">
              <a:lnSpc>
                <a:spcPct val="80000"/>
              </a:lnSpc>
              <a:buClr>
                <a:schemeClr val="hlink"/>
              </a:buClr>
              <a:buSzPct val="65000"/>
              <a:buFont typeface="Wingdings" pitchFamily="2" charset="2"/>
              <a:buChar char="n"/>
            </a:pPr>
            <a:endParaRPr lang="en-US" sz="2000" i="1" dirty="0">
              <a:solidFill>
                <a:schemeClr val="bg1"/>
              </a:solidFill>
              <a:ea typeface="Open Sans" pitchFamily="34" charset="0"/>
              <a:cs typeface="Open Sans" pitchFamily="34" charset="0"/>
            </a:endParaRPr>
          </a:p>
          <a:p>
            <a:pPr indent="-342900" algn="l" defTabSz="1088232">
              <a:lnSpc>
                <a:spcPct val="80000"/>
              </a:lnSpc>
              <a:buClr>
                <a:schemeClr val="hlink"/>
              </a:buClr>
              <a:buSzPct val="65000"/>
              <a:buFont typeface="Wingdings" pitchFamily="2" charset="2"/>
              <a:buChar char="n"/>
            </a:pPr>
            <a:r>
              <a:rPr lang="en-US" sz="2000" i="1" dirty="0">
                <a:solidFill>
                  <a:schemeClr val="bg1"/>
                </a:solidFill>
                <a:ea typeface="Open Sans" pitchFamily="34" charset="0"/>
                <a:cs typeface="Open Sans" pitchFamily="34" charset="0"/>
              </a:rPr>
              <a:t>Inter-Operability with Existing Systems</a:t>
            </a:r>
          </a:p>
          <a:p>
            <a:pPr indent="-342900" algn="l" defTabSz="1088232">
              <a:lnSpc>
                <a:spcPct val="80000"/>
              </a:lnSpc>
              <a:buClr>
                <a:schemeClr val="hlink"/>
              </a:buClr>
              <a:buSzPct val="65000"/>
              <a:buFont typeface="Wingdings" pitchFamily="2" charset="2"/>
              <a:buChar char="n"/>
            </a:pPr>
            <a:r>
              <a:rPr lang="en-US" sz="2000" i="1" dirty="0">
                <a:solidFill>
                  <a:schemeClr val="bg1"/>
                </a:solidFill>
                <a:ea typeface="Open Sans" pitchFamily="34" charset="0"/>
                <a:cs typeface="Open Sans" pitchFamily="34" charset="0"/>
              </a:rPr>
              <a:t>Analytical Functionality</a:t>
            </a:r>
          </a:p>
          <a:p>
            <a:pPr indent="-342900" algn="l" defTabSz="1088232">
              <a:lnSpc>
                <a:spcPct val="80000"/>
              </a:lnSpc>
              <a:buClr>
                <a:schemeClr val="hlink"/>
              </a:buClr>
              <a:buSzPct val="65000"/>
              <a:buFont typeface="Wingdings" pitchFamily="2" charset="2"/>
              <a:buChar char="n"/>
            </a:pPr>
            <a:r>
              <a:rPr lang="en-US" sz="2000" i="1" dirty="0">
                <a:solidFill>
                  <a:schemeClr val="bg1"/>
                </a:solidFill>
                <a:ea typeface="Open Sans" pitchFamily="34" charset="0"/>
                <a:cs typeface="Open Sans" pitchFamily="34" charset="0"/>
              </a:rPr>
              <a:t>Convergence and Consolidation of Information</a:t>
            </a:r>
          </a:p>
          <a:p>
            <a:pPr indent="-342900" algn="l" defTabSz="1088232">
              <a:lnSpc>
                <a:spcPct val="80000"/>
              </a:lnSpc>
              <a:buClr>
                <a:schemeClr val="hlink"/>
              </a:buClr>
              <a:buSzPct val="65000"/>
              <a:buFont typeface="Wingdings" pitchFamily="2" charset="2"/>
              <a:buChar char="n"/>
            </a:pPr>
            <a:r>
              <a:rPr lang="en-US" sz="2000" i="1" dirty="0">
                <a:solidFill>
                  <a:schemeClr val="bg1"/>
                </a:solidFill>
                <a:ea typeface="Open Sans" pitchFamily="34" charset="0"/>
                <a:cs typeface="Open Sans" pitchFamily="34" charset="0"/>
              </a:rPr>
              <a:t>Communications Interface</a:t>
            </a:r>
          </a:p>
        </p:txBody>
      </p:sp>
      <p:sp>
        <p:nvSpPr>
          <p:cNvPr id="5" name="Freeform 7">
            <a:extLst>
              <a:ext uri="{FF2B5EF4-FFF2-40B4-BE49-F238E27FC236}">
                <a16:creationId xmlns:a16="http://schemas.microsoft.com/office/drawing/2014/main" id="{E7505410-6D3C-47AF-870F-2A4BEDF85835}"/>
              </a:ext>
            </a:extLst>
          </p:cNvPr>
          <p:cNvSpPr>
            <a:spLocks/>
          </p:cNvSpPr>
          <p:nvPr/>
        </p:nvSpPr>
        <p:spPr bwMode="auto">
          <a:xfrm>
            <a:off x="7862888" y="4587875"/>
            <a:ext cx="519112" cy="269875"/>
          </a:xfrm>
          <a:custGeom>
            <a:avLst/>
            <a:gdLst/>
            <a:ahLst/>
            <a:cxnLst>
              <a:cxn ang="0">
                <a:pos x="663" y="88"/>
              </a:cxn>
              <a:cxn ang="0">
                <a:pos x="455" y="142"/>
              </a:cxn>
              <a:cxn ang="0">
                <a:pos x="455" y="142"/>
              </a:cxn>
              <a:cxn ang="0">
                <a:pos x="456" y="129"/>
              </a:cxn>
              <a:cxn ang="0">
                <a:pos x="641" y="84"/>
              </a:cxn>
              <a:cxn ang="0">
                <a:pos x="641" y="84"/>
              </a:cxn>
              <a:cxn ang="0">
                <a:pos x="3" y="97"/>
              </a:cxn>
              <a:cxn ang="0">
                <a:pos x="3" y="97"/>
              </a:cxn>
              <a:cxn ang="0">
                <a:pos x="3" y="97"/>
              </a:cxn>
              <a:cxn ang="0">
                <a:pos x="0" y="84"/>
              </a:cxn>
              <a:cxn ang="0">
                <a:pos x="617" y="72"/>
              </a:cxn>
              <a:cxn ang="0">
                <a:pos x="617" y="72"/>
              </a:cxn>
              <a:cxn ang="0">
                <a:pos x="427" y="12"/>
              </a:cxn>
              <a:cxn ang="0">
                <a:pos x="427" y="12"/>
              </a:cxn>
              <a:cxn ang="0">
                <a:pos x="433" y="0"/>
              </a:cxn>
              <a:cxn ang="0">
                <a:pos x="642" y="67"/>
              </a:cxn>
              <a:cxn ang="0">
                <a:pos x="642" y="67"/>
              </a:cxn>
              <a:cxn ang="0">
                <a:pos x="663" y="76"/>
              </a:cxn>
              <a:cxn ang="0">
                <a:pos x="663" y="76"/>
              </a:cxn>
              <a:cxn ang="0">
                <a:pos x="674" y="82"/>
              </a:cxn>
              <a:cxn ang="0">
                <a:pos x="663" y="88"/>
              </a:cxn>
            </a:cxnLst>
            <a:rect l="0" t="0" r="r" b="b"/>
            <a:pathLst>
              <a:path w="674" h="147">
                <a:moveTo>
                  <a:pt x="663" y="88"/>
                </a:moveTo>
                <a:cubicBezTo>
                  <a:pt x="611" y="116"/>
                  <a:pt x="515" y="147"/>
                  <a:pt x="455" y="142"/>
                </a:cubicBezTo>
                <a:cubicBezTo>
                  <a:pt x="455" y="142"/>
                  <a:pt x="455" y="142"/>
                  <a:pt x="455" y="142"/>
                </a:cubicBezTo>
                <a:cubicBezTo>
                  <a:pt x="456" y="129"/>
                  <a:pt x="456" y="129"/>
                  <a:pt x="456" y="129"/>
                </a:cubicBezTo>
                <a:cubicBezTo>
                  <a:pt x="506" y="133"/>
                  <a:pt x="589" y="108"/>
                  <a:pt x="641" y="84"/>
                </a:cubicBezTo>
                <a:cubicBezTo>
                  <a:pt x="641" y="84"/>
                  <a:pt x="641" y="84"/>
                  <a:pt x="641" y="84"/>
                </a:cubicBezTo>
                <a:cubicBezTo>
                  <a:pt x="430" y="101"/>
                  <a:pt x="209" y="61"/>
                  <a:pt x="3" y="97"/>
                </a:cubicBezTo>
                <a:cubicBezTo>
                  <a:pt x="3" y="97"/>
                  <a:pt x="3" y="97"/>
                  <a:pt x="3" y="97"/>
                </a:cubicBezTo>
                <a:cubicBezTo>
                  <a:pt x="3" y="97"/>
                  <a:pt x="3" y="97"/>
                  <a:pt x="3" y="97"/>
                </a:cubicBezTo>
                <a:cubicBezTo>
                  <a:pt x="0" y="84"/>
                  <a:pt x="0" y="84"/>
                  <a:pt x="0" y="84"/>
                </a:cubicBezTo>
                <a:cubicBezTo>
                  <a:pt x="202" y="48"/>
                  <a:pt x="415" y="85"/>
                  <a:pt x="617" y="72"/>
                </a:cubicBezTo>
                <a:cubicBezTo>
                  <a:pt x="617" y="72"/>
                  <a:pt x="617" y="72"/>
                  <a:pt x="617" y="72"/>
                </a:cubicBezTo>
                <a:cubicBezTo>
                  <a:pt x="556" y="53"/>
                  <a:pt x="482" y="50"/>
                  <a:pt x="427" y="12"/>
                </a:cubicBezTo>
                <a:cubicBezTo>
                  <a:pt x="427" y="12"/>
                  <a:pt x="427" y="12"/>
                  <a:pt x="427" y="12"/>
                </a:cubicBezTo>
                <a:cubicBezTo>
                  <a:pt x="433" y="0"/>
                  <a:pt x="433" y="0"/>
                  <a:pt x="433" y="0"/>
                </a:cubicBezTo>
                <a:cubicBezTo>
                  <a:pt x="500" y="22"/>
                  <a:pt x="579" y="30"/>
                  <a:pt x="642" y="67"/>
                </a:cubicBezTo>
                <a:cubicBezTo>
                  <a:pt x="642" y="67"/>
                  <a:pt x="642" y="67"/>
                  <a:pt x="642" y="67"/>
                </a:cubicBezTo>
                <a:cubicBezTo>
                  <a:pt x="649" y="69"/>
                  <a:pt x="656" y="72"/>
                  <a:pt x="663" y="76"/>
                </a:cubicBezTo>
                <a:cubicBezTo>
                  <a:pt x="663" y="76"/>
                  <a:pt x="663" y="76"/>
                  <a:pt x="663" y="76"/>
                </a:cubicBezTo>
                <a:cubicBezTo>
                  <a:pt x="674" y="82"/>
                  <a:pt x="674" y="82"/>
                  <a:pt x="674" y="82"/>
                </a:cubicBezTo>
                <a:cubicBezTo>
                  <a:pt x="663" y="88"/>
                  <a:pt x="663" y="88"/>
                  <a:pt x="663" y="88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100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F818EF5-75A5-4D59-ABAB-1FE0A31A7224}"/>
              </a:ext>
            </a:extLst>
          </p:cNvPr>
          <p:cNvCxnSpPr/>
          <p:nvPr/>
        </p:nvCxnSpPr>
        <p:spPr>
          <a:xfrm>
            <a:off x="2133600" y="2419350"/>
            <a:ext cx="49530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p:transition spd="med">
    <p:strips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549A9EA-9EB3-40EA-A1D5-ADB0BF9BD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05979"/>
            <a:ext cx="2667000" cy="613171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Drain Inventory Status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F0B247F-7767-42AF-965C-33DF98486BA3}"/>
              </a:ext>
            </a:extLst>
          </p:cNvPr>
          <p:cNvSpPr/>
          <p:nvPr/>
        </p:nvSpPr>
        <p:spPr>
          <a:xfrm>
            <a:off x="457200" y="1452546"/>
            <a:ext cx="4572000" cy="33547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u="sng" dirty="0">
                <a:solidFill>
                  <a:schemeClr val="bg1"/>
                </a:solidFill>
                <a:latin typeface="Arial Narrow" panose="020B0606020202030204" pitchFamily="34" charset="0"/>
              </a:rPr>
              <a:t>Findings</a:t>
            </a:r>
          </a:p>
          <a:p>
            <a:endParaRPr lang="en-US" b="1" u="sng" dirty="0">
              <a:solidFill>
                <a:schemeClr val="bg1"/>
              </a:solidFill>
              <a:latin typeface="Arial Narrow" panose="020B0606020202030204" pitchFamily="34" charset="0"/>
            </a:endParaRPr>
          </a:p>
          <a:p>
            <a:r>
              <a:rPr lang="en-US" sz="1600" b="1" dirty="0" err="1">
                <a:solidFill>
                  <a:schemeClr val="bg1"/>
                </a:solidFill>
                <a:latin typeface="Arial Narrow" panose="020B0606020202030204" pitchFamily="34" charset="0"/>
              </a:rPr>
              <a:t>Gopalgang</a:t>
            </a:r>
            <a:endParaRPr lang="en-US" sz="1600" b="1" dirty="0">
              <a:solidFill>
                <a:schemeClr val="bg1"/>
              </a:solidFill>
              <a:latin typeface="Arial Narrow" panose="020B0606020202030204" pitchFamily="34" charset="0"/>
            </a:endParaRPr>
          </a:p>
          <a:p>
            <a:endParaRPr lang="en-US" sz="1600" dirty="0">
              <a:solidFill>
                <a:schemeClr val="bg1"/>
              </a:solidFill>
              <a:latin typeface="Arial Narrow" panose="020B0606020202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chemeClr val="bg1"/>
                </a:solidFill>
                <a:latin typeface="Arial Narrow" panose="020B0606020202030204" pitchFamily="34" charset="0"/>
              </a:rPr>
              <a:t>65% Drain found </a:t>
            </a:r>
          </a:p>
          <a:p>
            <a:r>
              <a:rPr lang="en-US" b="1" dirty="0">
                <a:solidFill>
                  <a:schemeClr val="bg1"/>
                </a:solidFill>
                <a:latin typeface="Arial Narrow" panose="020B0606020202030204" pitchFamily="34" charset="0"/>
              </a:rPr>
              <a:t>without Inventory ID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b="1" dirty="0">
              <a:solidFill>
                <a:schemeClr val="bg1"/>
              </a:solidFill>
              <a:latin typeface="Arial Narrow" panose="020B0606020202030204" pitchFamily="34" charset="0"/>
            </a:endParaRPr>
          </a:p>
          <a:p>
            <a:r>
              <a:rPr lang="en-US" b="1" dirty="0">
                <a:solidFill>
                  <a:schemeClr val="bg1"/>
                </a:solidFill>
                <a:latin typeface="Arial Narrow" panose="020B0606020202030204" pitchFamily="34" charset="0"/>
              </a:rPr>
              <a:t>Tangail</a:t>
            </a:r>
          </a:p>
          <a:p>
            <a:endParaRPr lang="en-US" b="1" dirty="0">
              <a:solidFill>
                <a:schemeClr val="bg1"/>
              </a:solidFill>
              <a:latin typeface="Arial Narrow" panose="020B0606020202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chemeClr val="bg1"/>
                </a:solidFill>
                <a:latin typeface="Arial Narrow" panose="020B0606020202030204" pitchFamily="34" charset="0"/>
              </a:rPr>
              <a:t>Yet On Going</a:t>
            </a:r>
          </a:p>
          <a:p>
            <a:endParaRPr lang="en-US" b="1" dirty="0">
              <a:solidFill>
                <a:schemeClr val="bg1"/>
              </a:solidFill>
              <a:latin typeface="Arial Narrow" panose="020B0606020202030204" pitchFamily="34" charset="0"/>
            </a:endParaRPr>
          </a:p>
          <a:p>
            <a:endParaRPr lang="en-US" b="1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F159AA3-6D23-4F96-A781-0093B734B5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0" y="1083469"/>
            <a:ext cx="3827008" cy="29765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594D7FC-4EBA-4686-8437-532C4B8710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3333750"/>
            <a:ext cx="2967680" cy="1633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600690"/>
      </p:ext>
    </p:extLst>
  </p:cSld>
  <p:clrMapOvr>
    <a:masterClrMapping/>
  </p:clrMapOvr>
  <p:transition spd="med">
    <p:dissolv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549A9EA-9EB3-40EA-A1D5-ADB0BF9BD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133350"/>
            <a:ext cx="2667000" cy="613171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Household Survey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F0B247F-7767-42AF-965C-33DF98486BA3}"/>
              </a:ext>
            </a:extLst>
          </p:cNvPr>
          <p:cNvSpPr/>
          <p:nvPr/>
        </p:nvSpPr>
        <p:spPr>
          <a:xfrm>
            <a:off x="457200" y="1452546"/>
            <a:ext cx="4572000" cy="307776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u="sng" dirty="0">
                <a:solidFill>
                  <a:schemeClr val="bg1"/>
                </a:solidFill>
                <a:latin typeface="Arial Narrow" panose="020B0606020202030204" pitchFamily="34" charset="0"/>
              </a:rPr>
              <a:t>Findings</a:t>
            </a:r>
          </a:p>
          <a:p>
            <a:endParaRPr lang="en-US" b="1" u="sng" dirty="0">
              <a:solidFill>
                <a:schemeClr val="bg1"/>
              </a:solidFill>
              <a:latin typeface="Arial Narrow" panose="020B0606020202030204" pitchFamily="34" charset="0"/>
            </a:endParaRPr>
          </a:p>
          <a:p>
            <a:r>
              <a:rPr lang="en-US" sz="1600" b="1" dirty="0" err="1">
                <a:solidFill>
                  <a:schemeClr val="bg1"/>
                </a:solidFill>
                <a:latin typeface="Arial Narrow" panose="020B0606020202030204" pitchFamily="34" charset="0"/>
              </a:rPr>
              <a:t>Gopalgang</a:t>
            </a:r>
            <a:endParaRPr lang="en-US" sz="1600" b="1" dirty="0">
              <a:solidFill>
                <a:schemeClr val="bg1"/>
              </a:solidFill>
              <a:latin typeface="Arial Narrow" panose="020B0606020202030204" pitchFamily="34" charset="0"/>
            </a:endParaRPr>
          </a:p>
          <a:p>
            <a:endParaRPr lang="en-US" sz="1600" dirty="0">
              <a:solidFill>
                <a:schemeClr val="bg1"/>
              </a:solidFill>
              <a:latin typeface="Arial Narrow" panose="020B0606020202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chemeClr val="bg1"/>
                </a:solidFill>
                <a:latin typeface="Arial Narrow" panose="020B0606020202030204" pitchFamily="34" charset="0"/>
              </a:rPr>
              <a:t>On Going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b="1" dirty="0">
              <a:solidFill>
                <a:schemeClr val="bg1"/>
              </a:solidFill>
              <a:latin typeface="Arial Narrow" panose="020B0606020202030204" pitchFamily="34" charset="0"/>
            </a:endParaRPr>
          </a:p>
          <a:p>
            <a:r>
              <a:rPr lang="en-US" b="1" dirty="0">
                <a:solidFill>
                  <a:schemeClr val="bg1"/>
                </a:solidFill>
                <a:latin typeface="Arial Narrow" panose="020B0606020202030204" pitchFamily="34" charset="0"/>
              </a:rPr>
              <a:t>Tangail</a:t>
            </a:r>
          </a:p>
          <a:p>
            <a:endParaRPr lang="en-US" b="1" dirty="0">
              <a:solidFill>
                <a:schemeClr val="bg1"/>
              </a:solidFill>
              <a:latin typeface="Arial Narrow" panose="020B0606020202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chemeClr val="bg1"/>
                </a:solidFill>
                <a:latin typeface="Arial Narrow" panose="020B0606020202030204" pitchFamily="34" charset="0"/>
              </a:rPr>
              <a:t>On Going</a:t>
            </a:r>
          </a:p>
          <a:p>
            <a:endParaRPr lang="en-US" b="1" dirty="0">
              <a:solidFill>
                <a:schemeClr val="bg1"/>
              </a:solidFill>
              <a:latin typeface="Arial Narrow" panose="020B0606020202030204" pitchFamily="34" charset="0"/>
            </a:endParaRPr>
          </a:p>
          <a:p>
            <a:endParaRPr lang="en-US" b="1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EC14959-B231-4A15-84F1-A2DDCAD508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0" y="866327"/>
            <a:ext cx="5181600" cy="3806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571311"/>
      </p:ext>
    </p:extLst>
  </p:cSld>
  <p:clrMapOvr>
    <a:masterClrMapping/>
  </p:clrMapOvr>
  <p:transition spd="med">
    <p:dissolv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549A9EA-9EB3-40EA-A1D5-ADB0BF9BD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133350"/>
            <a:ext cx="2667000" cy="613171"/>
          </a:xfrm>
        </p:spPr>
        <p:txBody>
          <a:bodyPr>
            <a:normAutofit fontScale="90000"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Water Supply Network Survey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F0B247F-7767-42AF-965C-33DF98486BA3}"/>
              </a:ext>
            </a:extLst>
          </p:cNvPr>
          <p:cNvSpPr/>
          <p:nvPr/>
        </p:nvSpPr>
        <p:spPr>
          <a:xfrm>
            <a:off x="457200" y="1452546"/>
            <a:ext cx="4572000" cy="307776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u="sng" dirty="0">
                <a:solidFill>
                  <a:schemeClr val="bg1"/>
                </a:solidFill>
                <a:latin typeface="Arial Narrow" panose="020B0606020202030204" pitchFamily="34" charset="0"/>
              </a:rPr>
              <a:t>Findings</a:t>
            </a:r>
          </a:p>
          <a:p>
            <a:endParaRPr lang="en-US" b="1" u="sng" dirty="0">
              <a:solidFill>
                <a:schemeClr val="bg1"/>
              </a:solidFill>
              <a:latin typeface="Arial Narrow" panose="020B0606020202030204" pitchFamily="34" charset="0"/>
            </a:endParaRPr>
          </a:p>
          <a:p>
            <a:r>
              <a:rPr lang="en-US" sz="1600" b="1" dirty="0" err="1">
                <a:solidFill>
                  <a:schemeClr val="bg1"/>
                </a:solidFill>
                <a:latin typeface="Arial Narrow" panose="020B0606020202030204" pitchFamily="34" charset="0"/>
              </a:rPr>
              <a:t>Gopalgang</a:t>
            </a:r>
            <a:endParaRPr lang="en-US" sz="1600" b="1" dirty="0">
              <a:solidFill>
                <a:schemeClr val="bg1"/>
              </a:solidFill>
              <a:latin typeface="Arial Narrow" panose="020B0606020202030204" pitchFamily="34" charset="0"/>
            </a:endParaRPr>
          </a:p>
          <a:p>
            <a:endParaRPr lang="en-US" sz="1600" dirty="0">
              <a:solidFill>
                <a:schemeClr val="bg1"/>
              </a:solidFill>
              <a:latin typeface="Arial Narrow" panose="020B0606020202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chemeClr val="bg1"/>
                </a:solidFill>
                <a:latin typeface="Arial Narrow" panose="020B0606020202030204" pitchFamily="34" charset="0"/>
              </a:rPr>
              <a:t>Completed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b="1" dirty="0">
              <a:solidFill>
                <a:schemeClr val="bg1"/>
              </a:solidFill>
              <a:latin typeface="Arial Narrow" panose="020B0606020202030204" pitchFamily="34" charset="0"/>
            </a:endParaRPr>
          </a:p>
          <a:p>
            <a:r>
              <a:rPr lang="en-US" b="1" dirty="0">
                <a:solidFill>
                  <a:schemeClr val="bg1"/>
                </a:solidFill>
                <a:latin typeface="Arial Narrow" panose="020B0606020202030204" pitchFamily="34" charset="0"/>
              </a:rPr>
              <a:t>Tangail</a:t>
            </a:r>
          </a:p>
          <a:p>
            <a:endParaRPr lang="en-US" b="1" dirty="0">
              <a:solidFill>
                <a:schemeClr val="bg1"/>
              </a:solidFill>
              <a:latin typeface="Arial Narrow" panose="020B0606020202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chemeClr val="bg1"/>
                </a:solidFill>
                <a:latin typeface="Arial Narrow" panose="020B0606020202030204" pitchFamily="34" charset="0"/>
              </a:rPr>
              <a:t>On Going</a:t>
            </a:r>
          </a:p>
          <a:p>
            <a:endParaRPr lang="en-US" b="1" dirty="0">
              <a:solidFill>
                <a:schemeClr val="bg1"/>
              </a:solidFill>
              <a:latin typeface="Arial Narrow" panose="020B0606020202030204" pitchFamily="34" charset="0"/>
            </a:endParaRPr>
          </a:p>
          <a:p>
            <a:endParaRPr lang="en-US" b="1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0BBF7D-E81B-4E68-A812-6FD84E0173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4698" y="3028950"/>
            <a:ext cx="3063552" cy="17563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1704CEA-2EC9-4837-A6A7-E38C100A19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613188"/>
            <a:ext cx="3300413" cy="3678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520920"/>
      </p:ext>
    </p:extLst>
  </p:cSld>
  <p:clrMapOvr>
    <a:masterClrMapping/>
  </p:clrMapOvr>
  <p:transition spd="med">
    <p:dissolv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1219200" y="1863120"/>
            <a:ext cx="6705600" cy="92333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d-ID" sz="5400" dirty="0">
                <a:solidFill>
                  <a:schemeClr val="bg1"/>
                </a:solidFill>
                <a:latin typeface="Archistico" pitchFamily="18" charset="0"/>
                <a:ea typeface="+mj-ea"/>
                <a:cs typeface="+mj-cs"/>
              </a:rPr>
              <a:t>Thanks &amp; Bye</a:t>
            </a:r>
            <a:endParaRPr kumimoji="0" lang="en-US" sz="5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chistico" pitchFamily="18" charset="0"/>
              <a:ea typeface="+mj-ea"/>
              <a:cs typeface="+mj-cs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2971800" y="2895600"/>
            <a:ext cx="3067049" cy="2038350"/>
            <a:chOff x="2322513" y="2317750"/>
            <a:chExt cx="3930650" cy="2825751"/>
          </a:xfrm>
          <a:noFill/>
        </p:grpSpPr>
        <p:sp>
          <p:nvSpPr>
            <p:cNvPr id="9" name="Freeform 641"/>
            <p:cNvSpPr>
              <a:spLocks/>
            </p:cNvSpPr>
            <p:nvPr/>
          </p:nvSpPr>
          <p:spPr bwMode="auto">
            <a:xfrm>
              <a:off x="5561013" y="2673350"/>
              <a:ext cx="692150" cy="2470150"/>
            </a:xfrm>
            <a:custGeom>
              <a:avLst/>
              <a:gdLst/>
              <a:ahLst/>
              <a:cxnLst>
                <a:cxn ang="0">
                  <a:pos x="490" y="323"/>
                </a:cxn>
                <a:cxn ang="0">
                  <a:pos x="427" y="354"/>
                </a:cxn>
                <a:cxn ang="0">
                  <a:pos x="388" y="407"/>
                </a:cxn>
                <a:cxn ang="0">
                  <a:pos x="373" y="423"/>
                </a:cxn>
                <a:cxn ang="0">
                  <a:pos x="372" y="419"/>
                </a:cxn>
                <a:cxn ang="0">
                  <a:pos x="367" y="315"/>
                </a:cxn>
                <a:cxn ang="0">
                  <a:pos x="371" y="256"/>
                </a:cxn>
                <a:cxn ang="0">
                  <a:pos x="379" y="202"/>
                </a:cxn>
                <a:cxn ang="0">
                  <a:pos x="390" y="83"/>
                </a:cxn>
                <a:cxn ang="0">
                  <a:pos x="344" y="84"/>
                </a:cxn>
                <a:cxn ang="0">
                  <a:pos x="330" y="167"/>
                </a:cxn>
                <a:cxn ang="0">
                  <a:pos x="315" y="234"/>
                </a:cxn>
                <a:cxn ang="0">
                  <a:pos x="307" y="282"/>
                </a:cxn>
                <a:cxn ang="0">
                  <a:pos x="291" y="279"/>
                </a:cxn>
                <a:cxn ang="0">
                  <a:pos x="283" y="222"/>
                </a:cxn>
                <a:cxn ang="0">
                  <a:pos x="279" y="162"/>
                </a:cxn>
                <a:cxn ang="0">
                  <a:pos x="263" y="29"/>
                </a:cxn>
                <a:cxn ang="0">
                  <a:pos x="213" y="41"/>
                </a:cxn>
                <a:cxn ang="0">
                  <a:pos x="217" y="135"/>
                </a:cxn>
                <a:cxn ang="0">
                  <a:pos x="216" y="212"/>
                </a:cxn>
                <a:cxn ang="0">
                  <a:pos x="219" y="289"/>
                </a:cxn>
                <a:cxn ang="0">
                  <a:pos x="203" y="298"/>
                </a:cxn>
                <a:cxn ang="0">
                  <a:pos x="189" y="254"/>
                </a:cxn>
                <a:cxn ang="0">
                  <a:pos x="175" y="201"/>
                </a:cxn>
                <a:cxn ang="0">
                  <a:pos x="140" y="87"/>
                </a:cxn>
                <a:cxn ang="0">
                  <a:pos x="97" y="105"/>
                </a:cxn>
                <a:cxn ang="0">
                  <a:pos x="117" y="187"/>
                </a:cxn>
                <a:cxn ang="0">
                  <a:pos x="128" y="255"/>
                </a:cxn>
                <a:cxn ang="0">
                  <a:pos x="143" y="323"/>
                </a:cxn>
                <a:cxn ang="0">
                  <a:pos x="126" y="332"/>
                </a:cxn>
                <a:cxn ang="0">
                  <a:pos x="117" y="316"/>
                </a:cxn>
                <a:cxn ang="0">
                  <a:pos x="96" y="273"/>
                </a:cxn>
                <a:cxn ang="0">
                  <a:pos x="44" y="181"/>
                </a:cxn>
                <a:cxn ang="0">
                  <a:pos x="11" y="204"/>
                </a:cxn>
                <a:cxn ang="0">
                  <a:pos x="42" y="272"/>
                </a:cxn>
                <a:cxn ang="0">
                  <a:pos x="65" y="328"/>
                </a:cxn>
                <a:cxn ang="0">
                  <a:pos x="91" y="386"/>
                </a:cxn>
                <a:cxn ang="0">
                  <a:pos x="92" y="387"/>
                </a:cxn>
                <a:cxn ang="0">
                  <a:pos x="157" y="601"/>
                </a:cxn>
                <a:cxn ang="0">
                  <a:pos x="179" y="617"/>
                </a:cxn>
                <a:cxn ang="0">
                  <a:pos x="205" y="846"/>
                </a:cxn>
                <a:cxn ang="0">
                  <a:pos x="278" y="1930"/>
                </a:cxn>
                <a:cxn ang="0">
                  <a:pos x="485" y="1930"/>
                </a:cxn>
                <a:cxn ang="0">
                  <a:pos x="352" y="573"/>
                </a:cxn>
                <a:cxn ang="0">
                  <a:pos x="357" y="567"/>
                </a:cxn>
                <a:cxn ang="0">
                  <a:pos x="406" y="508"/>
                </a:cxn>
                <a:cxn ang="0">
                  <a:pos x="446" y="423"/>
                </a:cxn>
                <a:cxn ang="0">
                  <a:pos x="513" y="363"/>
                </a:cxn>
                <a:cxn ang="0">
                  <a:pos x="490" y="323"/>
                </a:cxn>
              </a:cxnLst>
              <a:rect l="0" t="0" r="r" b="b"/>
              <a:pathLst>
                <a:path w="541" h="1930">
                  <a:moveTo>
                    <a:pt x="490" y="323"/>
                  </a:moveTo>
                  <a:cubicBezTo>
                    <a:pt x="458" y="329"/>
                    <a:pt x="443" y="338"/>
                    <a:pt x="427" y="354"/>
                  </a:cubicBezTo>
                  <a:cubicBezTo>
                    <a:pt x="407" y="375"/>
                    <a:pt x="397" y="397"/>
                    <a:pt x="388" y="407"/>
                  </a:cubicBezTo>
                  <a:cubicBezTo>
                    <a:pt x="383" y="413"/>
                    <a:pt x="378" y="418"/>
                    <a:pt x="373" y="423"/>
                  </a:cubicBezTo>
                  <a:cubicBezTo>
                    <a:pt x="373" y="422"/>
                    <a:pt x="372" y="420"/>
                    <a:pt x="372" y="419"/>
                  </a:cubicBezTo>
                  <a:cubicBezTo>
                    <a:pt x="367" y="399"/>
                    <a:pt x="372" y="366"/>
                    <a:pt x="367" y="315"/>
                  </a:cubicBezTo>
                  <a:cubicBezTo>
                    <a:pt x="367" y="315"/>
                    <a:pt x="369" y="267"/>
                    <a:pt x="371" y="256"/>
                  </a:cubicBezTo>
                  <a:cubicBezTo>
                    <a:pt x="374" y="242"/>
                    <a:pt x="377" y="225"/>
                    <a:pt x="379" y="202"/>
                  </a:cubicBezTo>
                  <a:cubicBezTo>
                    <a:pt x="380" y="176"/>
                    <a:pt x="391" y="110"/>
                    <a:pt x="390" y="83"/>
                  </a:cubicBezTo>
                  <a:cubicBezTo>
                    <a:pt x="388" y="56"/>
                    <a:pt x="351" y="52"/>
                    <a:pt x="344" y="84"/>
                  </a:cubicBezTo>
                  <a:cubicBezTo>
                    <a:pt x="340" y="99"/>
                    <a:pt x="332" y="159"/>
                    <a:pt x="330" y="167"/>
                  </a:cubicBezTo>
                  <a:cubicBezTo>
                    <a:pt x="327" y="176"/>
                    <a:pt x="317" y="222"/>
                    <a:pt x="315" y="234"/>
                  </a:cubicBezTo>
                  <a:cubicBezTo>
                    <a:pt x="313" y="249"/>
                    <a:pt x="309" y="267"/>
                    <a:pt x="307" y="282"/>
                  </a:cubicBezTo>
                  <a:cubicBezTo>
                    <a:pt x="307" y="290"/>
                    <a:pt x="292" y="291"/>
                    <a:pt x="291" y="279"/>
                  </a:cubicBezTo>
                  <a:cubicBezTo>
                    <a:pt x="288" y="259"/>
                    <a:pt x="283" y="233"/>
                    <a:pt x="283" y="222"/>
                  </a:cubicBezTo>
                  <a:cubicBezTo>
                    <a:pt x="283" y="207"/>
                    <a:pt x="283" y="188"/>
                    <a:pt x="279" y="162"/>
                  </a:cubicBezTo>
                  <a:cubicBezTo>
                    <a:pt x="274" y="134"/>
                    <a:pt x="271" y="59"/>
                    <a:pt x="263" y="29"/>
                  </a:cubicBezTo>
                  <a:cubicBezTo>
                    <a:pt x="255" y="0"/>
                    <a:pt x="213" y="4"/>
                    <a:pt x="213" y="41"/>
                  </a:cubicBezTo>
                  <a:cubicBezTo>
                    <a:pt x="212" y="59"/>
                    <a:pt x="218" y="126"/>
                    <a:pt x="217" y="135"/>
                  </a:cubicBezTo>
                  <a:cubicBezTo>
                    <a:pt x="217" y="146"/>
                    <a:pt x="216" y="198"/>
                    <a:pt x="216" y="212"/>
                  </a:cubicBezTo>
                  <a:cubicBezTo>
                    <a:pt x="218" y="239"/>
                    <a:pt x="219" y="273"/>
                    <a:pt x="219" y="289"/>
                  </a:cubicBezTo>
                  <a:cubicBezTo>
                    <a:pt x="220" y="302"/>
                    <a:pt x="205" y="304"/>
                    <a:pt x="203" y="298"/>
                  </a:cubicBezTo>
                  <a:cubicBezTo>
                    <a:pt x="197" y="282"/>
                    <a:pt x="190" y="263"/>
                    <a:pt x="189" y="254"/>
                  </a:cubicBezTo>
                  <a:cubicBezTo>
                    <a:pt x="186" y="240"/>
                    <a:pt x="183" y="224"/>
                    <a:pt x="175" y="201"/>
                  </a:cubicBezTo>
                  <a:cubicBezTo>
                    <a:pt x="167" y="178"/>
                    <a:pt x="152" y="112"/>
                    <a:pt x="140" y="87"/>
                  </a:cubicBezTo>
                  <a:cubicBezTo>
                    <a:pt x="128" y="63"/>
                    <a:pt x="92" y="73"/>
                    <a:pt x="97" y="105"/>
                  </a:cubicBezTo>
                  <a:cubicBezTo>
                    <a:pt x="100" y="121"/>
                    <a:pt x="116" y="179"/>
                    <a:pt x="117" y="187"/>
                  </a:cubicBezTo>
                  <a:cubicBezTo>
                    <a:pt x="118" y="197"/>
                    <a:pt x="125" y="243"/>
                    <a:pt x="128" y="255"/>
                  </a:cubicBezTo>
                  <a:cubicBezTo>
                    <a:pt x="134" y="278"/>
                    <a:pt x="140" y="308"/>
                    <a:pt x="143" y="323"/>
                  </a:cubicBezTo>
                  <a:cubicBezTo>
                    <a:pt x="145" y="330"/>
                    <a:pt x="131" y="338"/>
                    <a:pt x="126" y="332"/>
                  </a:cubicBezTo>
                  <a:cubicBezTo>
                    <a:pt x="125" y="331"/>
                    <a:pt x="118" y="319"/>
                    <a:pt x="117" y="316"/>
                  </a:cubicBezTo>
                  <a:cubicBezTo>
                    <a:pt x="112" y="305"/>
                    <a:pt x="107" y="291"/>
                    <a:pt x="96" y="273"/>
                  </a:cubicBezTo>
                  <a:cubicBezTo>
                    <a:pt x="84" y="254"/>
                    <a:pt x="59" y="200"/>
                    <a:pt x="44" y="181"/>
                  </a:cubicBezTo>
                  <a:cubicBezTo>
                    <a:pt x="29" y="162"/>
                    <a:pt x="0" y="178"/>
                    <a:pt x="11" y="204"/>
                  </a:cubicBezTo>
                  <a:cubicBezTo>
                    <a:pt x="16" y="218"/>
                    <a:pt x="40" y="265"/>
                    <a:pt x="42" y="272"/>
                  </a:cubicBezTo>
                  <a:cubicBezTo>
                    <a:pt x="45" y="280"/>
                    <a:pt x="60" y="319"/>
                    <a:pt x="65" y="328"/>
                  </a:cubicBezTo>
                  <a:cubicBezTo>
                    <a:pt x="75" y="348"/>
                    <a:pt x="86" y="374"/>
                    <a:pt x="91" y="386"/>
                  </a:cubicBezTo>
                  <a:cubicBezTo>
                    <a:pt x="91" y="386"/>
                    <a:pt x="91" y="387"/>
                    <a:pt x="92" y="387"/>
                  </a:cubicBezTo>
                  <a:cubicBezTo>
                    <a:pt x="92" y="387"/>
                    <a:pt x="108" y="553"/>
                    <a:pt x="157" y="601"/>
                  </a:cubicBezTo>
                  <a:cubicBezTo>
                    <a:pt x="164" y="608"/>
                    <a:pt x="171" y="613"/>
                    <a:pt x="179" y="617"/>
                  </a:cubicBezTo>
                  <a:cubicBezTo>
                    <a:pt x="192" y="673"/>
                    <a:pt x="199" y="770"/>
                    <a:pt x="205" y="846"/>
                  </a:cubicBezTo>
                  <a:cubicBezTo>
                    <a:pt x="208" y="883"/>
                    <a:pt x="250" y="1577"/>
                    <a:pt x="278" y="1930"/>
                  </a:cubicBezTo>
                  <a:cubicBezTo>
                    <a:pt x="485" y="1930"/>
                    <a:pt x="485" y="1930"/>
                    <a:pt x="485" y="1930"/>
                  </a:cubicBezTo>
                  <a:cubicBezTo>
                    <a:pt x="451" y="1612"/>
                    <a:pt x="353" y="615"/>
                    <a:pt x="352" y="573"/>
                  </a:cubicBezTo>
                  <a:cubicBezTo>
                    <a:pt x="354" y="571"/>
                    <a:pt x="355" y="569"/>
                    <a:pt x="357" y="567"/>
                  </a:cubicBezTo>
                  <a:cubicBezTo>
                    <a:pt x="387" y="550"/>
                    <a:pt x="398" y="525"/>
                    <a:pt x="406" y="508"/>
                  </a:cubicBezTo>
                  <a:cubicBezTo>
                    <a:pt x="415" y="490"/>
                    <a:pt x="435" y="434"/>
                    <a:pt x="446" y="423"/>
                  </a:cubicBezTo>
                  <a:cubicBezTo>
                    <a:pt x="457" y="412"/>
                    <a:pt x="483" y="384"/>
                    <a:pt x="513" y="363"/>
                  </a:cubicBezTo>
                  <a:cubicBezTo>
                    <a:pt x="541" y="344"/>
                    <a:pt x="523" y="316"/>
                    <a:pt x="490" y="323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642"/>
            <p:cNvSpPr>
              <a:spLocks/>
            </p:cNvSpPr>
            <p:nvPr/>
          </p:nvSpPr>
          <p:spPr bwMode="auto">
            <a:xfrm>
              <a:off x="3725863" y="2482850"/>
              <a:ext cx="646113" cy="2660650"/>
            </a:xfrm>
            <a:custGeom>
              <a:avLst/>
              <a:gdLst/>
              <a:ahLst/>
              <a:cxnLst>
                <a:cxn ang="0">
                  <a:pos x="31" y="242"/>
                </a:cxn>
                <a:cxn ang="0">
                  <a:pos x="48" y="299"/>
                </a:cxn>
                <a:cxn ang="0">
                  <a:pos x="67" y="358"/>
                </a:cxn>
                <a:cxn ang="0">
                  <a:pos x="67" y="359"/>
                </a:cxn>
                <a:cxn ang="0">
                  <a:pos x="109" y="573"/>
                </a:cxn>
                <a:cxn ang="0">
                  <a:pos x="128" y="591"/>
                </a:cxn>
                <a:cxn ang="0">
                  <a:pos x="130" y="817"/>
                </a:cxn>
                <a:cxn ang="0">
                  <a:pos x="115" y="2079"/>
                </a:cxn>
                <a:cxn ang="0">
                  <a:pos x="331" y="2079"/>
                </a:cxn>
                <a:cxn ang="0">
                  <a:pos x="309" y="861"/>
                </a:cxn>
                <a:cxn ang="0">
                  <a:pos x="300" y="566"/>
                </a:cxn>
                <a:cxn ang="0">
                  <a:pos x="305" y="561"/>
                </a:cxn>
                <a:cxn ang="0">
                  <a:pos x="358" y="509"/>
                </a:cxn>
                <a:cxn ang="0">
                  <a:pos x="405" y="430"/>
                </a:cxn>
                <a:cxn ang="0">
                  <a:pos x="477" y="378"/>
                </a:cxn>
                <a:cxn ang="0">
                  <a:pos x="458" y="337"/>
                </a:cxn>
                <a:cxn ang="0">
                  <a:pos x="394" y="362"/>
                </a:cxn>
                <a:cxn ang="0">
                  <a:pos x="351" y="409"/>
                </a:cxn>
                <a:cxn ang="0">
                  <a:pos x="335" y="423"/>
                </a:cxn>
                <a:cxn ang="0">
                  <a:pos x="334" y="419"/>
                </a:cxn>
                <a:cxn ang="0">
                  <a:pos x="340" y="318"/>
                </a:cxn>
                <a:cxn ang="0">
                  <a:pos x="350" y="260"/>
                </a:cxn>
                <a:cxn ang="0">
                  <a:pos x="363" y="208"/>
                </a:cxn>
                <a:cxn ang="0">
                  <a:pos x="385" y="94"/>
                </a:cxn>
                <a:cxn ang="0">
                  <a:pos x="341" y="90"/>
                </a:cxn>
                <a:cxn ang="0">
                  <a:pos x="319" y="169"/>
                </a:cxn>
                <a:cxn ang="0">
                  <a:pos x="298" y="233"/>
                </a:cxn>
                <a:cxn ang="0">
                  <a:pos x="285" y="279"/>
                </a:cxn>
                <a:cxn ang="0">
                  <a:pos x="270" y="275"/>
                </a:cxn>
                <a:cxn ang="0">
                  <a:pos x="269" y="218"/>
                </a:cxn>
                <a:cxn ang="0">
                  <a:pos x="270" y="159"/>
                </a:cxn>
                <a:cxn ang="0">
                  <a:pos x="269" y="29"/>
                </a:cxn>
                <a:cxn ang="0">
                  <a:pos x="219" y="35"/>
                </a:cxn>
                <a:cxn ang="0">
                  <a:pos x="214" y="127"/>
                </a:cxn>
                <a:cxn ang="0">
                  <a:pos x="205" y="201"/>
                </a:cxn>
                <a:cxn ang="0">
                  <a:pos x="200" y="277"/>
                </a:cxn>
                <a:cxn ang="0">
                  <a:pos x="183" y="284"/>
                </a:cxn>
                <a:cxn ang="0">
                  <a:pos x="174" y="240"/>
                </a:cxn>
                <a:cxn ang="0">
                  <a:pos x="166" y="187"/>
                </a:cxn>
                <a:cxn ang="0">
                  <a:pos x="144" y="73"/>
                </a:cxn>
                <a:cxn ang="0">
                  <a:pos x="101" y="86"/>
                </a:cxn>
                <a:cxn ang="0">
                  <a:pos x="112" y="168"/>
                </a:cxn>
                <a:cxn ang="0">
                  <a:pos x="116" y="235"/>
                </a:cxn>
                <a:cxn ang="0">
                  <a:pos x="123" y="302"/>
                </a:cxn>
                <a:cxn ang="0">
                  <a:pos x="106" y="310"/>
                </a:cxn>
                <a:cxn ang="0">
                  <a:pos x="99" y="293"/>
                </a:cxn>
                <a:cxn ang="0">
                  <a:pos x="83" y="249"/>
                </a:cxn>
                <a:cxn ang="0">
                  <a:pos x="42" y="154"/>
                </a:cxn>
                <a:cxn ang="0">
                  <a:pos x="8" y="173"/>
                </a:cxn>
                <a:cxn ang="0">
                  <a:pos x="31" y="242"/>
                </a:cxn>
              </a:cxnLst>
              <a:rect l="0" t="0" r="r" b="b"/>
              <a:pathLst>
                <a:path w="505" h="2079">
                  <a:moveTo>
                    <a:pt x="31" y="242"/>
                  </a:moveTo>
                  <a:cubicBezTo>
                    <a:pt x="33" y="250"/>
                    <a:pt x="44" y="290"/>
                    <a:pt x="48" y="299"/>
                  </a:cubicBezTo>
                  <a:cubicBezTo>
                    <a:pt x="55" y="320"/>
                    <a:pt x="63" y="346"/>
                    <a:pt x="67" y="358"/>
                  </a:cubicBezTo>
                  <a:cubicBezTo>
                    <a:pt x="67" y="358"/>
                    <a:pt x="67" y="359"/>
                    <a:pt x="67" y="359"/>
                  </a:cubicBezTo>
                  <a:cubicBezTo>
                    <a:pt x="67" y="359"/>
                    <a:pt x="67" y="522"/>
                    <a:pt x="109" y="573"/>
                  </a:cubicBezTo>
                  <a:cubicBezTo>
                    <a:pt x="115" y="581"/>
                    <a:pt x="121" y="586"/>
                    <a:pt x="128" y="591"/>
                  </a:cubicBezTo>
                  <a:cubicBezTo>
                    <a:pt x="135" y="648"/>
                    <a:pt x="132" y="742"/>
                    <a:pt x="130" y="817"/>
                  </a:cubicBezTo>
                  <a:cubicBezTo>
                    <a:pt x="129" y="880"/>
                    <a:pt x="120" y="1683"/>
                    <a:pt x="115" y="2079"/>
                  </a:cubicBezTo>
                  <a:cubicBezTo>
                    <a:pt x="331" y="2079"/>
                    <a:pt x="331" y="2079"/>
                    <a:pt x="331" y="2079"/>
                  </a:cubicBezTo>
                  <a:cubicBezTo>
                    <a:pt x="327" y="1690"/>
                    <a:pt x="317" y="905"/>
                    <a:pt x="309" y="861"/>
                  </a:cubicBezTo>
                  <a:cubicBezTo>
                    <a:pt x="299" y="804"/>
                    <a:pt x="296" y="607"/>
                    <a:pt x="300" y="566"/>
                  </a:cubicBezTo>
                  <a:cubicBezTo>
                    <a:pt x="301" y="565"/>
                    <a:pt x="303" y="563"/>
                    <a:pt x="305" y="561"/>
                  </a:cubicBezTo>
                  <a:cubicBezTo>
                    <a:pt x="335" y="547"/>
                    <a:pt x="349" y="525"/>
                    <a:pt x="358" y="509"/>
                  </a:cubicBezTo>
                  <a:cubicBezTo>
                    <a:pt x="369" y="492"/>
                    <a:pt x="394" y="439"/>
                    <a:pt x="405" y="430"/>
                  </a:cubicBezTo>
                  <a:cubicBezTo>
                    <a:pt x="417" y="421"/>
                    <a:pt x="445" y="396"/>
                    <a:pt x="477" y="378"/>
                  </a:cubicBezTo>
                  <a:cubicBezTo>
                    <a:pt x="505" y="363"/>
                    <a:pt x="490" y="334"/>
                    <a:pt x="458" y="337"/>
                  </a:cubicBezTo>
                  <a:cubicBezTo>
                    <a:pt x="427" y="340"/>
                    <a:pt x="411" y="347"/>
                    <a:pt x="394" y="362"/>
                  </a:cubicBezTo>
                  <a:cubicBezTo>
                    <a:pt x="373" y="380"/>
                    <a:pt x="361" y="400"/>
                    <a:pt x="351" y="409"/>
                  </a:cubicBezTo>
                  <a:cubicBezTo>
                    <a:pt x="346" y="414"/>
                    <a:pt x="341" y="419"/>
                    <a:pt x="335" y="423"/>
                  </a:cubicBezTo>
                  <a:cubicBezTo>
                    <a:pt x="335" y="422"/>
                    <a:pt x="334" y="419"/>
                    <a:pt x="334" y="419"/>
                  </a:cubicBezTo>
                  <a:cubicBezTo>
                    <a:pt x="332" y="398"/>
                    <a:pt x="340" y="367"/>
                    <a:pt x="340" y="318"/>
                  </a:cubicBezTo>
                  <a:cubicBezTo>
                    <a:pt x="340" y="317"/>
                    <a:pt x="347" y="270"/>
                    <a:pt x="350" y="260"/>
                  </a:cubicBezTo>
                  <a:cubicBezTo>
                    <a:pt x="354" y="247"/>
                    <a:pt x="359" y="231"/>
                    <a:pt x="363" y="208"/>
                  </a:cubicBezTo>
                  <a:cubicBezTo>
                    <a:pt x="367" y="184"/>
                    <a:pt x="384" y="121"/>
                    <a:pt x="385" y="94"/>
                  </a:cubicBezTo>
                  <a:cubicBezTo>
                    <a:pt x="387" y="68"/>
                    <a:pt x="351" y="60"/>
                    <a:pt x="341" y="90"/>
                  </a:cubicBezTo>
                  <a:cubicBezTo>
                    <a:pt x="336" y="105"/>
                    <a:pt x="322" y="162"/>
                    <a:pt x="319" y="169"/>
                  </a:cubicBezTo>
                  <a:cubicBezTo>
                    <a:pt x="316" y="178"/>
                    <a:pt x="301" y="222"/>
                    <a:pt x="298" y="233"/>
                  </a:cubicBezTo>
                  <a:cubicBezTo>
                    <a:pt x="294" y="248"/>
                    <a:pt x="289" y="265"/>
                    <a:pt x="285" y="279"/>
                  </a:cubicBezTo>
                  <a:cubicBezTo>
                    <a:pt x="284" y="287"/>
                    <a:pt x="270" y="287"/>
                    <a:pt x="270" y="275"/>
                  </a:cubicBezTo>
                  <a:cubicBezTo>
                    <a:pt x="269" y="255"/>
                    <a:pt x="267" y="229"/>
                    <a:pt x="269" y="218"/>
                  </a:cubicBezTo>
                  <a:cubicBezTo>
                    <a:pt x="270" y="203"/>
                    <a:pt x="272" y="185"/>
                    <a:pt x="270" y="159"/>
                  </a:cubicBezTo>
                  <a:cubicBezTo>
                    <a:pt x="269" y="132"/>
                    <a:pt x="273" y="58"/>
                    <a:pt x="269" y="29"/>
                  </a:cubicBezTo>
                  <a:cubicBezTo>
                    <a:pt x="264" y="0"/>
                    <a:pt x="223" y="0"/>
                    <a:pt x="219" y="35"/>
                  </a:cubicBezTo>
                  <a:cubicBezTo>
                    <a:pt x="217" y="52"/>
                    <a:pt x="215" y="118"/>
                    <a:pt x="214" y="127"/>
                  </a:cubicBezTo>
                  <a:cubicBezTo>
                    <a:pt x="212" y="137"/>
                    <a:pt x="206" y="188"/>
                    <a:pt x="205" y="201"/>
                  </a:cubicBezTo>
                  <a:cubicBezTo>
                    <a:pt x="204" y="228"/>
                    <a:pt x="202" y="261"/>
                    <a:pt x="200" y="277"/>
                  </a:cubicBezTo>
                  <a:cubicBezTo>
                    <a:pt x="199" y="290"/>
                    <a:pt x="185" y="290"/>
                    <a:pt x="183" y="284"/>
                  </a:cubicBezTo>
                  <a:cubicBezTo>
                    <a:pt x="180" y="268"/>
                    <a:pt x="175" y="249"/>
                    <a:pt x="174" y="240"/>
                  </a:cubicBezTo>
                  <a:cubicBezTo>
                    <a:pt x="173" y="226"/>
                    <a:pt x="172" y="210"/>
                    <a:pt x="166" y="187"/>
                  </a:cubicBezTo>
                  <a:cubicBezTo>
                    <a:pt x="161" y="163"/>
                    <a:pt x="153" y="98"/>
                    <a:pt x="144" y="73"/>
                  </a:cubicBezTo>
                  <a:cubicBezTo>
                    <a:pt x="136" y="48"/>
                    <a:pt x="99" y="54"/>
                    <a:pt x="101" y="86"/>
                  </a:cubicBezTo>
                  <a:cubicBezTo>
                    <a:pt x="103" y="102"/>
                    <a:pt x="111" y="160"/>
                    <a:pt x="112" y="168"/>
                  </a:cubicBezTo>
                  <a:cubicBezTo>
                    <a:pt x="112" y="177"/>
                    <a:pt x="114" y="223"/>
                    <a:pt x="116" y="235"/>
                  </a:cubicBezTo>
                  <a:cubicBezTo>
                    <a:pt x="119" y="258"/>
                    <a:pt x="122" y="288"/>
                    <a:pt x="123" y="302"/>
                  </a:cubicBezTo>
                  <a:cubicBezTo>
                    <a:pt x="125" y="309"/>
                    <a:pt x="110" y="316"/>
                    <a:pt x="106" y="310"/>
                  </a:cubicBezTo>
                  <a:cubicBezTo>
                    <a:pt x="105" y="308"/>
                    <a:pt x="100" y="296"/>
                    <a:pt x="99" y="293"/>
                  </a:cubicBezTo>
                  <a:cubicBezTo>
                    <a:pt x="96" y="281"/>
                    <a:pt x="91" y="268"/>
                    <a:pt x="83" y="249"/>
                  </a:cubicBezTo>
                  <a:cubicBezTo>
                    <a:pt x="73" y="229"/>
                    <a:pt x="54" y="174"/>
                    <a:pt x="42" y="154"/>
                  </a:cubicBezTo>
                  <a:cubicBezTo>
                    <a:pt x="30" y="134"/>
                    <a:pt x="0" y="146"/>
                    <a:pt x="8" y="173"/>
                  </a:cubicBezTo>
                  <a:cubicBezTo>
                    <a:pt x="12" y="187"/>
                    <a:pt x="30" y="235"/>
                    <a:pt x="31" y="242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643"/>
            <p:cNvSpPr>
              <a:spLocks/>
            </p:cNvSpPr>
            <p:nvPr/>
          </p:nvSpPr>
          <p:spPr bwMode="auto">
            <a:xfrm>
              <a:off x="4483100" y="2317750"/>
              <a:ext cx="676275" cy="2825750"/>
            </a:xfrm>
            <a:custGeom>
              <a:avLst/>
              <a:gdLst/>
              <a:ahLst/>
              <a:cxnLst>
                <a:cxn ang="0">
                  <a:pos x="33" y="254"/>
                </a:cxn>
                <a:cxn ang="0">
                  <a:pos x="50" y="314"/>
                </a:cxn>
                <a:cxn ang="0">
                  <a:pos x="70" y="375"/>
                </a:cxn>
                <a:cxn ang="0">
                  <a:pos x="71" y="377"/>
                </a:cxn>
                <a:cxn ang="0">
                  <a:pos x="114" y="601"/>
                </a:cxn>
                <a:cxn ang="0">
                  <a:pos x="134" y="619"/>
                </a:cxn>
                <a:cxn ang="0">
                  <a:pos x="137" y="856"/>
                </a:cxn>
                <a:cxn ang="0">
                  <a:pos x="123" y="2209"/>
                </a:cxn>
                <a:cxn ang="0">
                  <a:pos x="344" y="2209"/>
                </a:cxn>
                <a:cxn ang="0">
                  <a:pos x="324" y="902"/>
                </a:cxn>
                <a:cxn ang="0">
                  <a:pos x="314" y="594"/>
                </a:cxn>
                <a:cxn ang="0">
                  <a:pos x="319" y="588"/>
                </a:cxn>
                <a:cxn ang="0">
                  <a:pos x="375" y="534"/>
                </a:cxn>
                <a:cxn ang="0">
                  <a:pos x="425" y="451"/>
                </a:cxn>
                <a:cxn ang="0">
                  <a:pos x="499" y="397"/>
                </a:cxn>
                <a:cxn ang="0">
                  <a:pos x="479" y="354"/>
                </a:cxn>
                <a:cxn ang="0">
                  <a:pos x="413" y="379"/>
                </a:cxn>
                <a:cxn ang="0">
                  <a:pos x="368" y="429"/>
                </a:cxn>
                <a:cxn ang="0">
                  <a:pos x="351" y="443"/>
                </a:cxn>
                <a:cxn ang="0">
                  <a:pos x="350" y="439"/>
                </a:cxn>
                <a:cxn ang="0">
                  <a:pos x="356" y="333"/>
                </a:cxn>
                <a:cxn ang="0">
                  <a:pos x="367" y="273"/>
                </a:cxn>
                <a:cxn ang="0">
                  <a:pos x="380" y="219"/>
                </a:cxn>
                <a:cxn ang="0">
                  <a:pos x="404" y="99"/>
                </a:cxn>
                <a:cxn ang="0">
                  <a:pos x="357" y="95"/>
                </a:cxn>
                <a:cxn ang="0">
                  <a:pos x="335" y="178"/>
                </a:cxn>
                <a:cxn ang="0">
                  <a:pos x="312" y="245"/>
                </a:cxn>
                <a:cxn ang="0">
                  <a:pos x="299" y="292"/>
                </a:cxn>
                <a:cxn ang="0">
                  <a:pos x="283" y="288"/>
                </a:cxn>
                <a:cxn ang="0">
                  <a:pos x="281" y="229"/>
                </a:cxn>
                <a:cxn ang="0">
                  <a:pos x="283" y="167"/>
                </a:cxn>
                <a:cxn ang="0">
                  <a:pos x="281" y="31"/>
                </a:cxn>
                <a:cxn ang="0">
                  <a:pos x="230" y="37"/>
                </a:cxn>
                <a:cxn ang="0">
                  <a:pos x="224" y="133"/>
                </a:cxn>
                <a:cxn ang="0">
                  <a:pos x="215" y="212"/>
                </a:cxn>
                <a:cxn ang="0">
                  <a:pos x="210" y="291"/>
                </a:cxn>
                <a:cxn ang="0">
                  <a:pos x="192" y="298"/>
                </a:cxn>
                <a:cxn ang="0">
                  <a:pos x="183" y="252"/>
                </a:cxn>
                <a:cxn ang="0">
                  <a:pos x="175" y="197"/>
                </a:cxn>
                <a:cxn ang="0">
                  <a:pos x="151" y="77"/>
                </a:cxn>
                <a:cxn ang="0">
                  <a:pos x="106" y="91"/>
                </a:cxn>
                <a:cxn ang="0">
                  <a:pos x="117" y="176"/>
                </a:cxn>
                <a:cxn ang="0">
                  <a:pos x="122" y="247"/>
                </a:cxn>
                <a:cxn ang="0">
                  <a:pos x="129" y="317"/>
                </a:cxn>
                <a:cxn ang="0">
                  <a:pos x="111" y="325"/>
                </a:cxn>
                <a:cxn ang="0">
                  <a:pos x="104" y="307"/>
                </a:cxn>
                <a:cxn ang="0">
                  <a:pos x="87" y="261"/>
                </a:cxn>
                <a:cxn ang="0">
                  <a:pos x="45" y="162"/>
                </a:cxn>
                <a:cxn ang="0">
                  <a:pos x="8" y="182"/>
                </a:cxn>
                <a:cxn ang="0">
                  <a:pos x="33" y="254"/>
                </a:cxn>
              </a:cxnLst>
              <a:rect l="0" t="0" r="r" b="b"/>
              <a:pathLst>
                <a:path w="529" h="2209">
                  <a:moveTo>
                    <a:pt x="33" y="254"/>
                  </a:moveTo>
                  <a:cubicBezTo>
                    <a:pt x="35" y="263"/>
                    <a:pt x="46" y="304"/>
                    <a:pt x="50" y="314"/>
                  </a:cubicBezTo>
                  <a:cubicBezTo>
                    <a:pt x="58" y="335"/>
                    <a:pt x="67" y="363"/>
                    <a:pt x="70" y="375"/>
                  </a:cubicBezTo>
                  <a:cubicBezTo>
                    <a:pt x="70" y="376"/>
                    <a:pt x="70" y="376"/>
                    <a:pt x="71" y="377"/>
                  </a:cubicBezTo>
                  <a:cubicBezTo>
                    <a:pt x="71" y="377"/>
                    <a:pt x="70" y="547"/>
                    <a:pt x="114" y="601"/>
                  </a:cubicBezTo>
                  <a:cubicBezTo>
                    <a:pt x="120" y="609"/>
                    <a:pt x="127" y="615"/>
                    <a:pt x="134" y="619"/>
                  </a:cubicBezTo>
                  <a:cubicBezTo>
                    <a:pt x="142" y="679"/>
                    <a:pt x="139" y="778"/>
                    <a:pt x="137" y="856"/>
                  </a:cubicBezTo>
                  <a:cubicBezTo>
                    <a:pt x="135" y="912"/>
                    <a:pt x="128" y="1788"/>
                    <a:pt x="123" y="2209"/>
                  </a:cubicBezTo>
                  <a:cubicBezTo>
                    <a:pt x="344" y="2209"/>
                    <a:pt x="344" y="2209"/>
                    <a:pt x="344" y="2209"/>
                  </a:cubicBezTo>
                  <a:cubicBezTo>
                    <a:pt x="339" y="1797"/>
                    <a:pt x="331" y="941"/>
                    <a:pt x="324" y="902"/>
                  </a:cubicBezTo>
                  <a:cubicBezTo>
                    <a:pt x="313" y="843"/>
                    <a:pt x="310" y="636"/>
                    <a:pt x="314" y="594"/>
                  </a:cubicBezTo>
                  <a:cubicBezTo>
                    <a:pt x="316" y="592"/>
                    <a:pt x="318" y="590"/>
                    <a:pt x="319" y="588"/>
                  </a:cubicBezTo>
                  <a:cubicBezTo>
                    <a:pt x="351" y="574"/>
                    <a:pt x="365" y="550"/>
                    <a:pt x="375" y="534"/>
                  </a:cubicBezTo>
                  <a:cubicBezTo>
                    <a:pt x="387" y="516"/>
                    <a:pt x="413" y="461"/>
                    <a:pt x="425" y="451"/>
                  </a:cubicBezTo>
                  <a:cubicBezTo>
                    <a:pt x="437" y="441"/>
                    <a:pt x="466" y="415"/>
                    <a:pt x="499" y="397"/>
                  </a:cubicBezTo>
                  <a:cubicBezTo>
                    <a:pt x="529" y="380"/>
                    <a:pt x="513" y="350"/>
                    <a:pt x="479" y="354"/>
                  </a:cubicBezTo>
                  <a:cubicBezTo>
                    <a:pt x="447" y="357"/>
                    <a:pt x="430" y="364"/>
                    <a:pt x="413" y="379"/>
                  </a:cubicBezTo>
                  <a:cubicBezTo>
                    <a:pt x="391" y="398"/>
                    <a:pt x="378" y="420"/>
                    <a:pt x="368" y="429"/>
                  </a:cubicBezTo>
                  <a:cubicBezTo>
                    <a:pt x="362" y="434"/>
                    <a:pt x="357" y="439"/>
                    <a:pt x="351" y="443"/>
                  </a:cubicBezTo>
                  <a:cubicBezTo>
                    <a:pt x="351" y="442"/>
                    <a:pt x="350" y="440"/>
                    <a:pt x="350" y="439"/>
                  </a:cubicBezTo>
                  <a:cubicBezTo>
                    <a:pt x="348" y="418"/>
                    <a:pt x="356" y="385"/>
                    <a:pt x="356" y="333"/>
                  </a:cubicBezTo>
                  <a:cubicBezTo>
                    <a:pt x="356" y="333"/>
                    <a:pt x="363" y="284"/>
                    <a:pt x="367" y="273"/>
                  </a:cubicBezTo>
                  <a:cubicBezTo>
                    <a:pt x="371" y="259"/>
                    <a:pt x="376" y="243"/>
                    <a:pt x="380" y="219"/>
                  </a:cubicBezTo>
                  <a:cubicBezTo>
                    <a:pt x="384" y="193"/>
                    <a:pt x="402" y="127"/>
                    <a:pt x="404" y="99"/>
                  </a:cubicBezTo>
                  <a:cubicBezTo>
                    <a:pt x="405" y="72"/>
                    <a:pt x="368" y="63"/>
                    <a:pt x="357" y="95"/>
                  </a:cubicBezTo>
                  <a:cubicBezTo>
                    <a:pt x="352" y="111"/>
                    <a:pt x="337" y="170"/>
                    <a:pt x="335" y="178"/>
                  </a:cubicBezTo>
                  <a:cubicBezTo>
                    <a:pt x="331" y="188"/>
                    <a:pt x="315" y="233"/>
                    <a:pt x="312" y="245"/>
                  </a:cubicBezTo>
                  <a:cubicBezTo>
                    <a:pt x="308" y="260"/>
                    <a:pt x="303" y="278"/>
                    <a:pt x="299" y="292"/>
                  </a:cubicBezTo>
                  <a:cubicBezTo>
                    <a:pt x="298" y="301"/>
                    <a:pt x="283" y="301"/>
                    <a:pt x="283" y="288"/>
                  </a:cubicBezTo>
                  <a:cubicBezTo>
                    <a:pt x="282" y="268"/>
                    <a:pt x="280" y="241"/>
                    <a:pt x="281" y="229"/>
                  </a:cubicBezTo>
                  <a:cubicBezTo>
                    <a:pt x="283" y="214"/>
                    <a:pt x="285" y="195"/>
                    <a:pt x="283" y="167"/>
                  </a:cubicBezTo>
                  <a:cubicBezTo>
                    <a:pt x="282" y="139"/>
                    <a:pt x="286" y="62"/>
                    <a:pt x="281" y="31"/>
                  </a:cubicBezTo>
                  <a:cubicBezTo>
                    <a:pt x="277" y="0"/>
                    <a:pt x="234" y="0"/>
                    <a:pt x="230" y="37"/>
                  </a:cubicBezTo>
                  <a:cubicBezTo>
                    <a:pt x="227" y="56"/>
                    <a:pt x="226" y="124"/>
                    <a:pt x="224" y="133"/>
                  </a:cubicBezTo>
                  <a:cubicBezTo>
                    <a:pt x="223" y="145"/>
                    <a:pt x="216" y="198"/>
                    <a:pt x="215" y="212"/>
                  </a:cubicBezTo>
                  <a:cubicBezTo>
                    <a:pt x="214" y="239"/>
                    <a:pt x="211" y="274"/>
                    <a:pt x="210" y="291"/>
                  </a:cubicBezTo>
                  <a:cubicBezTo>
                    <a:pt x="209" y="304"/>
                    <a:pt x="193" y="305"/>
                    <a:pt x="192" y="298"/>
                  </a:cubicBezTo>
                  <a:cubicBezTo>
                    <a:pt x="188" y="281"/>
                    <a:pt x="183" y="261"/>
                    <a:pt x="183" y="252"/>
                  </a:cubicBezTo>
                  <a:cubicBezTo>
                    <a:pt x="181" y="238"/>
                    <a:pt x="180" y="220"/>
                    <a:pt x="175" y="197"/>
                  </a:cubicBezTo>
                  <a:cubicBezTo>
                    <a:pt x="169" y="172"/>
                    <a:pt x="160" y="103"/>
                    <a:pt x="151" y="77"/>
                  </a:cubicBezTo>
                  <a:cubicBezTo>
                    <a:pt x="142" y="51"/>
                    <a:pt x="104" y="58"/>
                    <a:pt x="106" y="91"/>
                  </a:cubicBezTo>
                  <a:cubicBezTo>
                    <a:pt x="108" y="107"/>
                    <a:pt x="117" y="168"/>
                    <a:pt x="117" y="176"/>
                  </a:cubicBezTo>
                  <a:cubicBezTo>
                    <a:pt x="117" y="186"/>
                    <a:pt x="120" y="234"/>
                    <a:pt x="122" y="247"/>
                  </a:cubicBezTo>
                  <a:cubicBezTo>
                    <a:pt x="125" y="271"/>
                    <a:pt x="128" y="302"/>
                    <a:pt x="129" y="317"/>
                  </a:cubicBezTo>
                  <a:cubicBezTo>
                    <a:pt x="131" y="324"/>
                    <a:pt x="115" y="331"/>
                    <a:pt x="111" y="325"/>
                  </a:cubicBezTo>
                  <a:cubicBezTo>
                    <a:pt x="110" y="323"/>
                    <a:pt x="105" y="311"/>
                    <a:pt x="104" y="307"/>
                  </a:cubicBezTo>
                  <a:cubicBezTo>
                    <a:pt x="100" y="295"/>
                    <a:pt x="96" y="281"/>
                    <a:pt x="87" y="261"/>
                  </a:cubicBezTo>
                  <a:cubicBezTo>
                    <a:pt x="77" y="241"/>
                    <a:pt x="57" y="183"/>
                    <a:pt x="45" y="162"/>
                  </a:cubicBezTo>
                  <a:cubicBezTo>
                    <a:pt x="32" y="141"/>
                    <a:pt x="0" y="154"/>
                    <a:pt x="8" y="182"/>
                  </a:cubicBezTo>
                  <a:cubicBezTo>
                    <a:pt x="12" y="196"/>
                    <a:pt x="32" y="247"/>
                    <a:pt x="33" y="254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644"/>
            <p:cNvSpPr>
              <a:spLocks/>
            </p:cNvSpPr>
            <p:nvPr/>
          </p:nvSpPr>
          <p:spPr bwMode="auto">
            <a:xfrm>
              <a:off x="4891088" y="2871788"/>
              <a:ext cx="647700" cy="2271713"/>
            </a:xfrm>
            <a:custGeom>
              <a:avLst/>
              <a:gdLst/>
              <a:ahLst/>
              <a:cxnLst>
                <a:cxn ang="0">
                  <a:pos x="29" y="379"/>
                </a:cxn>
                <a:cxn ang="0">
                  <a:pos x="100" y="431"/>
                </a:cxn>
                <a:cxn ang="0">
                  <a:pos x="147" y="510"/>
                </a:cxn>
                <a:cxn ang="0">
                  <a:pos x="201" y="562"/>
                </a:cxn>
                <a:cxn ang="0">
                  <a:pos x="206" y="567"/>
                </a:cxn>
                <a:cxn ang="0">
                  <a:pos x="197" y="862"/>
                </a:cxn>
                <a:cxn ang="0">
                  <a:pos x="184" y="1776"/>
                </a:cxn>
                <a:cxn ang="0">
                  <a:pos x="382" y="1776"/>
                </a:cxn>
                <a:cxn ang="0">
                  <a:pos x="375" y="818"/>
                </a:cxn>
                <a:cxn ang="0">
                  <a:pos x="378" y="592"/>
                </a:cxn>
                <a:cxn ang="0">
                  <a:pos x="397" y="574"/>
                </a:cxn>
                <a:cxn ang="0">
                  <a:pos x="439" y="360"/>
                </a:cxn>
                <a:cxn ang="0">
                  <a:pos x="439" y="358"/>
                </a:cxn>
                <a:cxn ang="0">
                  <a:pos x="458" y="300"/>
                </a:cxn>
                <a:cxn ang="0">
                  <a:pos x="474" y="243"/>
                </a:cxn>
                <a:cxn ang="0">
                  <a:pos x="498" y="174"/>
                </a:cxn>
                <a:cxn ang="0">
                  <a:pos x="463" y="155"/>
                </a:cxn>
                <a:cxn ang="0">
                  <a:pos x="423" y="250"/>
                </a:cxn>
                <a:cxn ang="0">
                  <a:pos x="407" y="294"/>
                </a:cxn>
                <a:cxn ang="0">
                  <a:pos x="400" y="310"/>
                </a:cxn>
                <a:cxn ang="0">
                  <a:pos x="382" y="303"/>
                </a:cxn>
                <a:cxn ang="0">
                  <a:pos x="390" y="236"/>
                </a:cxn>
                <a:cxn ang="0">
                  <a:pos x="394" y="168"/>
                </a:cxn>
                <a:cxn ang="0">
                  <a:pos x="404" y="87"/>
                </a:cxn>
                <a:cxn ang="0">
                  <a:pos x="361" y="74"/>
                </a:cxn>
                <a:cxn ang="0">
                  <a:pos x="339" y="188"/>
                </a:cxn>
                <a:cxn ang="0">
                  <a:pos x="331" y="241"/>
                </a:cxn>
                <a:cxn ang="0">
                  <a:pos x="322" y="285"/>
                </a:cxn>
                <a:cxn ang="0">
                  <a:pos x="305" y="278"/>
                </a:cxn>
                <a:cxn ang="0">
                  <a:pos x="300" y="202"/>
                </a:cxn>
                <a:cxn ang="0">
                  <a:pos x="292" y="128"/>
                </a:cxn>
                <a:cxn ang="0">
                  <a:pos x="287" y="36"/>
                </a:cxn>
                <a:cxn ang="0">
                  <a:pos x="237" y="30"/>
                </a:cxn>
                <a:cxn ang="0">
                  <a:pos x="235" y="160"/>
                </a:cxn>
                <a:cxn ang="0">
                  <a:pos x="237" y="219"/>
                </a:cxn>
                <a:cxn ang="0">
                  <a:pos x="236" y="276"/>
                </a:cxn>
                <a:cxn ang="0">
                  <a:pos x="220" y="280"/>
                </a:cxn>
                <a:cxn ang="0">
                  <a:pos x="208" y="234"/>
                </a:cxn>
                <a:cxn ang="0">
                  <a:pos x="186" y="170"/>
                </a:cxn>
                <a:cxn ang="0">
                  <a:pos x="165" y="91"/>
                </a:cxn>
                <a:cxn ang="0">
                  <a:pos x="120" y="95"/>
                </a:cxn>
                <a:cxn ang="0">
                  <a:pos x="143" y="209"/>
                </a:cxn>
                <a:cxn ang="0">
                  <a:pos x="156" y="261"/>
                </a:cxn>
                <a:cxn ang="0">
                  <a:pos x="166" y="319"/>
                </a:cxn>
                <a:cxn ang="0">
                  <a:pos x="171" y="419"/>
                </a:cxn>
                <a:cxn ang="0">
                  <a:pos x="170" y="424"/>
                </a:cxn>
                <a:cxn ang="0">
                  <a:pos x="155" y="410"/>
                </a:cxn>
                <a:cxn ang="0">
                  <a:pos x="111" y="362"/>
                </a:cxn>
                <a:cxn ang="0">
                  <a:pos x="48" y="338"/>
                </a:cxn>
                <a:cxn ang="0">
                  <a:pos x="29" y="379"/>
                </a:cxn>
              </a:cxnLst>
              <a:rect l="0" t="0" r="r" b="b"/>
              <a:pathLst>
                <a:path w="506" h="1776">
                  <a:moveTo>
                    <a:pt x="29" y="379"/>
                  </a:moveTo>
                  <a:cubicBezTo>
                    <a:pt x="61" y="397"/>
                    <a:pt x="89" y="422"/>
                    <a:pt x="100" y="431"/>
                  </a:cubicBezTo>
                  <a:cubicBezTo>
                    <a:pt x="112" y="440"/>
                    <a:pt x="137" y="493"/>
                    <a:pt x="147" y="510"/>
                  </a:cubicBezTo>
                  <a:cubicBezTo>
                    <a:pt x="157" y="526"/>
                    <a:pt x="170" y="548"/>
                    <a:pt x="201" y="562"/>
                  </a:cubicBezTo>
                  <a:cubicBezTo>
                    <a:pt x="203" y="564"/>
                    <a:pt x="204" y="566"/>
                    <a:pt x="206" y="567"/>
                  </a:cubicBezTo>
                  <a:cubicBezTo>
                    <a:pt x="210" y="608"/>
                    <a:pt x="207" y="805"/>
                    <a:pt x="197" y="862"/>
                  </a:cubicBezTo>
                  <a:cubicBezTo>
                    <a:pt x="193" y="884"/>
                    <a:pt x="188" y="1539"/>
                    <a:pt x="184" y="1776"/>
                  </a:cubicBezTo>
                  <a:cubicBezTo>
                    <a:pt x="382" y="1776"/>
                    <a:pt x="382" y="1776"/>
                    <a:pt x="382" y="1776"/>
                  </a:cubicBezTo>
                  <a:cubicBezTo>
                    <a:pt x="379" y="1523"/>
                    <a:pt x="376" y="850"/>
                    <a:pt x="375" y="818"/>
                  </a:cubicBezTo>
                  <a:cubicBezTo>
                    <a:pt x="373" y="743"/>
                    <a:pt x="370" y="649"/>
                    <a:pt x="378" y="592"/>
                  </a:cubicBezTo>
                  <a:cubicBezTo>
                    <a:pt x="385" y="587"/>
                    <a:pt x="391" y="582"/>
                    <a:pt x="397" y="574"/>
                  </a:cubicBezTo>
                  <a:cubicBezTo>
                    <a:pt x="439" y="523"/>
                    <a:pt x="439" y="360"/>
                    <a:pt x="439" y="360"/>
                  </a:cubicBezTo>
                  <a:cubicBezTo>
                    <a:pt x="439" y="360"/>
                    <a:pt x="439" y="359"/>
                    <a:pt x="439" y="358"/>
                  </a:cubicBezTo>
                  <a:cubicBezTo>
                    <a:pt x="442" y="347"/>
                    <a:pt x="451" y="321"/>
                    <a:pt x="458" y="300"/>
                  </a:cubicBezTo>
                  <a:cubicBezTo>
                    <a:pt x="462" y="290"/>
                    <a:pt x="472" y="251"/>
                    <a:pt x="474" y="243"/>
                  </a:cubicBezTo>
                  <a:cubicBezTo>
                    <a:pt x="476" y="236"/>
                    <a:pt x="494" y="188"/>
                    <a:pt x="498" y="174"/>
                  </a:cubicBezTo>
                  <a:cubicBezTo>
                    <a:pt x="506" y="147"/>
                    <a:pt x="476" y="135"/>
                    <a:pt x="463" y="155"/>
                  </a:cubicBezTo>
                  <a:cubicBezTo>
                    <a:pt x="451" y="175"/>
                    <a:pt x="432" y="230"/>
                    <a:pt x="423" y="250"/>
                  </a:cubicBezTo>
                  <a:cubicBezTo>
                    <a:pt x="414" y="268"/>
                    <a:pt x="410" y="282"/>
                    <a:pt x="407" y="294"/>
                  </a:cubicBezTo>
                  <a:cubicBezTo>
                    <a:pt x="406" y="297"/>
                    <a:pt x="401" y="309"/>
                    <a:pt x="400" y="310"/>
                  </a:cubicBezTo>
                  <a:cubicBezTo>
                    <a:pt x="396" y="317"/>
                    <a:pt x="381" y="310"/>
                    <a:pt x="382" y="303"/>
                  </a:cubicBezTo>
                  <a:cubicBezTo>
                    <a:pt x="384" y="288"/>
                    <a:pt x="387" y="259"/>
                    <a:pt x="390" y="236"/>
                  </a:cubicBezTo>
                  <a:cubicBezTo>
                    <a:pt x="391" y="224"/>
                    <a:pt x="394" y="178"/>
                    <a:pt x="394" y="168"/>
                  </a:cubicBezTo>
                  <a:cubicBezTo>
                    <a:pt x="394" y="161"/>
                    <a:pt x="403" y="103"/>
                    <a:pt x="404" y="87"/>
                  </a:cubicBezTo>
                  <a:cubicBezTo>
                    <a:pt x="406" y="55"/>
                    <a:pt x="370" y="49"/>
                    <a:pt x="361" y="74"/>
                  </a:cubicBezTo>
                  <a:cubicBezTo>
                    <a:pt x="353" y="99"/>
                    <a:pt x="345" y="164"/>
                    <a:pt x="339" y="188"/>
                  </a:cubicBezTo>
                  <a:cubicBezTo>
                    <a:pt x="334" y="211"/>
                    <a:pt x="333" y="227"/>
                    <a:pt x="331" y="241"/>
                  </a:cubicBezTo>
                  <a:cubicBezTo>
                    <a:pt x="331" y="249"/>
                    <a:pt x="326" y="269"/>
                    <a:pt x="322" y="285"/>
                  </a:cubicBezTo>
                  <a:cubicBezTo>
                    <a:pt x="321" y="291"/>
                    <a:pt x="306" y="291"/>
                    <a:pt x="305" y="278"/>
                  </a:cubicBezTo>
                  <a:cubicBezTo>
                    <a:pt x="304" y="262"/>
                    <a:pt x="301" y="229"/>
                    <a:pt x="300" y="202"/>
                  </a:cubicBezTo>
                  <a:cubicBezTo>
                    <a:pt x="300" y="189"/>
                    <a:pt x="293" y="138"/>
                    <a:pt x="292" y="128"/>
                  </a:cubicBezTo>
                  <a:cubicBezTo>
                    <a:pt x="290" y="119"/>
                    <a:pt x="289" y="53"/>
                    <a:pt x="287" y="36"/>
                  </a:cubicBezTo>
                  <a:cubicBezTo>
                    <a:pt x="283" y="0"/>
                    <a:pt x="242" y="1"/>
                    <a:pt x="237" y="30"/>
                  </a:cubicBezTo>
                  <a:cubicBezTo>
                    <a:pt x="232" y="59"/>
                    <a:pt x="237" y="133"/>
                    <a:pt x="235" y="160"/>
                  </a:cubicBezTo>
                  <a:cubicBezTo>
                    <a:pt x="234" y="186"/>
                    <a:pt x="236" y="204"/>
                    <a:pt x="237" y="219"/>
                  </a:cubicBezTo>
                  <a:cubicBezTo>
                    <a:pt x="238" y="230"/>
                    <a:pt x="236" y="256"/>
                    <a:pt x="236" y="276"/>
                  </a:cubicBezTo>
                  <a:cubicBezTo>
                    <a:pt x="236" y="288"/>
                    <a:pt x="221" y="288"/>
                    <a:pt x="220" y="280"/>
                  </a:cubicBezTo>
                  <a:cubicBezTo>
                    <a:pt x="216" y="266"/>
                    <a:pt x="211" y="249"/>
                    <a:pt x="208" y="234"/>
                  </a:cubicBezTo>
                  <a:cubicBezTo>
                    <a:pt x="205" y="223"/>
                    <a:pt x="190" y="179"/>
                    <a:pt x="186" y="170"/>
                  </a:cubicBezTo>
                  <a:cubicBezTo>
                    <a:pt x="183" y="163"/>
                    <a:pt x="170" y="106"/>
                    <a:pt x="165" y="91"/>
                  </a:cubicBezTo>
                  <a:cubicBezTo>
                    <a:pt x="155" y="61"/>
                    <a:pt x="119" y="68"/>
                    <a:pt x="120" y="95"/>
                  </a:cubicBezTo>
                  <a:cubicBezTo>
                    <a:pt x="122" y="122"/>
                    <a:pt x="139" y="185"/>
                    <a:pt x="143" y="209"/>
                  </a:cubicBezTo>
                  <a:cubicBezTo>
                    <a:pt x="147" y="232"/>
                    <a:pt x="151" y="248"/>
                    <a:pt x="156" y="261"/>
                  </a:cubicBezTo>
                  <a:cubicBezTo>
                    <a:pt x="159" y="271"/>
                    <a:pt x="166" y="318"/>
                    <a:pt x="166" y="319"/>
                  </a:cubicBezTo>
                  <a:cubicBezTo>
                    <a:pt x="166" y="368"/>
                    <a:pt x="174" y="399"/>
                    <a:pt x="171" y="419"/>
                  </a:cubicBezTo>
                  <a:cubicBezTo>
                    <a:pt x="171" y="420"/>
                    <a:pt x="170" y="423"/>
                    <a:pt x="170" y="424"/>
                  </a:cubicBezTo>
                  <a:cubicBezTo>
                    <a:pt x="165" y="420"/>
                    <a:pt x="160" y="415"/>
                    <a:pt x="155" y="410"/>
                  </a:cubicBezTo>
                  <a:cubicBezTo>
                    <a:pt x="145" y="401"/>
                    <a:pt x="133" y="381"/>
                    <a:pt x="111" y="362"/>
                  </a:cubicBezTo>
                  <a:cubicBezTo>
                    <a:pt x="95" y="348"/>
                    <a:pt x="79" y="341"/>
                    <a:pt x="48" y="338"/>
                  </a:cubicBezTo>
                  <a:cubicBezTo>
                    <a:pt x="16" y="335"/>
                    <a:pt x="0" y="364"/>
                    <a:pt x="29" y="379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645"/>
            <p:cNvSpPr>
              <a:spLocks/>
            </p:cNvSpPr>
            <p:nvPr/>
          </p:nvSpPr>
          <p:spPr bwMode="auto">
            <a:xfrm>
              <a:off x="2628900" y="2435225"/>
              <a:ext cx="658813" cy="2708275"/>
            </a:xfrm>
            <a:custGeom>
              <a:avLst/>
              <a:gdLst/>
              <a:ahLst/>
              <a:cxnLst>
                <a:cxn ang="0">
                  <a:pos x="29" y="387"/>
                </a:cxn>
                <a:cxn ang="0">
                  <a:pos x="102" y="440"/>
                </a:cxn>
                <a:cxn ang="0">
                  <a:pos x="150" y="521"/>
                </a:cxn>
                <a:cxn ang="0">
                  <a:pos x="204" y="574"/>
                </a:cxn>
                <a:cxn ang="0">
                  <a:pos x="210" y="579"/>
                </a:cxn>
                <a:cxn ang="0">
                  <a:pos x="202" y="2117"/>
                </a:cxn>
                <a:cxn ang="0">
                  <a:pos x="383" y="2117"/>
                </a:cxn>
                <a:cxn ang="0">
                  <a:pos x="382" y="835"/>
                </a:cxn>
                <a:cxn ang="0">
                  <a:pos x="385" y="604"/>
                </a:cxn>
                <a:cxn ang="0">
                  <a:pos x="405" y="586"/>
                </a:cxn>
                <a:cxn ang="0">
                  <a:pos x="447" y="368"/>
                </a:cxn>
                <a:cxn ang="0">
                  <a:pos x="447" y="366"/>
                </a:cxn>
                <a:cxn ang="0">
                  <a:pos x="467" y="307"/>
                </a:cxn>
                <a:cxn ang="0">
                  <a:pos x="483" y="248"/>
                </a:cxn>
                <a:cxn ang="0">
                  <a:pos x="508" y="178"/>
                </a:cxn>
                <a:cxn ang="0">
                  <a:pos x="472" y="158"/>
                </a:cxn>
                <a:cxn ang="0">
                  <a:pos x="431" y="255"/>
                </a:cxn>
                <a:cxn ang="0">
                  <a:pos x="414" y="300"/>
                </a:cxn>
                <a:cxn ang="0">
                  <a:pos x="407" y="317"/>
                </a:cxn>
                <a:cxn ang="0">
                  <a:pos x="389" y="309"/>
                </a:cxn>
                <a:cxn ang="0">
                  <a:pos x="397" y="241"/>
                </a:cxn>
                <a:cxn ang="0">
                  <a:pos x="402" y="172"/>
                </a:cxn>
                <a:cxn ang="0">
                  <a:pos x="412" y="89"/>
                </a:cxn>
                <a:cxn ang="0">
                  <a:pos x="368" y="75"/>
                </a:cxn>
                <a:cxn ang="0">
                  <a:pos x="346" y="192"/>
                </a:cxn>
                <a:cxn ang="0">
                  <a:pos x="338" y="246"/>
                </a:cxn>
                <a:cxn ang="0">
                  <a:pos x="328" y="291"/>
                </a:cxn>
                <a:cxn ang="0">
                  <a:pos x="311" y="284"/>
                </a:cxn>
                <a:cxn ang="0">
                  <a:pos x="306" y="207"/>
                </a:cxn>
                <a:cxn ang="0">
                  <a:pos x="297" y="130"/>
                </a:cxn>
                <a:cxn ang="0">
                  <a:pos x="292" y="36"/>
                </a:cxn>
                <a:cxn ang="0">
                  <a:pos x="241" y="30"/>
                </a:cxn>
                <a:cxn ang="0">
                  <a:pos x="239" y="163"/>
                </a:cxn>
                <a:cxn ang="0">
                  <a:pos x="241" y="224"/>
                </a:cxn>
                <a:cxn ang="0">
                  <a:pos x="240" y="281"/>
                </a:cxn>
                <a:cxn ang="0">
                  <a:pos x="224" y="285"/>
                </a:cxn>
                <a:cxn ang="0">
                  <a:pos x="211" y="239"/>
                </a:cxn>
                <a:cxn ang="0">
                  <a:pos x="189" y="174"/>
                </a:cxn>
                <a:cxn ang="0">
                  <a:pos x="167" y="93"/>
                </a:cxn>
                <a:cxn ang="0">
                  <a:pos x="122" y="97"/>
                </a:cxn>
                <a:cxn ang="0">
                  <a:pos x="145" y="213"/>
                </a:cxn>
                <a:cxn ang="0">
                  <a:pos x="158" y="266"/>
                </a:cxn>
                <a:cxn ang="0">
                  <a:pos x="168" y="325"/>
                </a:cxn>
                <a:cxn ang="0">
                  <a:pos x="174" y="428"/>
                </a:cxn>
                <a:cxn ang="0">
                  <a:pos x="173" y="432"/>
                </a:cxn>
                <a:cxn ang="0">
                  <a:pos x="157" y="419"/>
                </a:cxn>
                <a:cxn ang="0">
                  <a:pos x="113" y="370"/>
                </a:cxn>
                <a:cxn ang="0">
                  <a:pos x="48" y="345"/>
                </a:cxn>
                <a:cxn ang="0">
                  <a:pos x="29" y="387"/>
                </a:cxn>
              </a:cxnLst>
              <a:rect l="0" t="0" r="r" b="b"/>
              <a:pathLst>
                <a:path w="516" h="2117">
                  <a:moveTo>
                    <a:pt x="29" y="387"/>
                  </a:moveTo>
                  <a:cubicBezTo>
                    <a:pt x="61" y="405"/>
                    <a:pt x="90" y="431"/>
                    <a:pt x="102" y="440"/>
                  </a:cubicBezTo>
                  <a:cubicBezTo>
                    <a:pt x="113" y="449"/>
                    <a:pt x="139" y="503"/>
                    <a:pt x="150" y="521"/>
                  </a:cubicBezTo>
                  <a:cubicBezTo>
                    <a:pt x="159" y="536"/>
                    <a:pt x="173" y="559"/>
                    <a:pt x="204" y="574"/>
                  </a:cubicBezTo>
                  <a:cubicBezTo>
                    <a:pt x="206" y="575"/>
                    <a:pt x="208" y="577"/>
                    <a:pt x="210" y="579"/>
                  </a:cubicBezTo>
                  <a:cubicBezTo>
                    <a:pt x="213" y="617"/>
                    <a:pt x="211" y="2045"/>
                    <a:pt x="202" y="2117"/>
                  </a:cubicBezTo>
                  <a:cubicBezTo>
                    <a:pt x="383" y="2117"/>
                    <a:pt x="383" y="2117"/>
                    <a:pt x="383" y="2117"/>
                  </a:cubicBezTo>
                  <a:cubicBezTo>
                    <a:pt x="383" y="2102"/>
                    <a:pt x="383" y="840"/>
                    <a:pt x="382" y="835"/>
                  </a:cubicBezTo>
                  <a:cubicBezTo>
                    <a:pt x="380" y="759"/>
                    <a:pt x="377" y="662"/>
                    <a:pt x="385" y="604"/>
                  </a:cubicBezTo>
                  <a:cubicBezTo>
                    <a:pt x="392" y="600"/>
                    <a:pt x="398" y="594"/>
                    <a:pt x="405" y="586"/>
                  </a:cubicBezTo>
                  <a:cubicBezTo>
                    <a:pt x="448" y="534"/>
                    <a:pt x="447" y="368"/>
                    <a:pt x="447" y="368"/>
                  </a:cubicBezTo>
                  <a:cubicBezTo>
                    <a:pt x="447" y="367"/>
                    <a:pt x="447" y="366"/>
                    <a:pt x="447" y="366"/>
                  </a:cubicBezTo>
                  <a:cubicBezTo>
                    <a:pt x="451" y="354"/>
                    <a:pt x="459" y="327"/>
                    <a:pt x="467" y="307"/>
                  </a:cubicBezTo>
                  <a:cubicBezTo>
                    <a:pt x="471" y="296"/>
                    <a:pt x="481" y="256"/>
                    <a:pt x="483" y="248"/>
                  </a:cubicBezTo>
                  <a:cubicBezTo>
                    <a:pt x="485" y="241"/>
                    <a:pt x="504" y="192"/>
                    <a:pt x="508" y="178"/>
                  </a:cubicBezTo>
                  <a:cubicBezTo>
                    <a:pt x="516" y="150"/>
                    <a:pt x="485" y="138"/>
                    <a:pt x="472" y="158"/>
                  </a:cubicBezTo>
                  <a:cubicBezTo>
                    <a:pt x="460" y="179"/>
                    <a:pt x="441" y="235"/>
                    <a:pt x="431" y="255"/>
                  </a:cubicBezTo>
                  <a:cubicBezTo>
                    <a:pt x="422" y="274"/>
                    <a:pt x="418" y="288"/>
                    <a:pt x="414" y="300"/>
                  </a:cubicBezTo>
                  <a:cubicBezTo>
                    <a:pt x="414" y="303"/>
                    <a:pt x="408" y="315"/>
                    <a:pt x="407" y="317"/>
                  </a:cubicBezTo>
                  <a:cubicBezTo>
                    <a:pt x="403" y="323"/>
                    <a:pt x="388" y="316"/>
                    <a:pt x="389" y="309"/>
                  </a:cubicBezTo>
                  <a:cubicBezTo>
                    <a:pt x="391" y="294"/>
                    <a:pt x="394" y="264"/>
                    <a:pt x="397" y="241"/>
                  </a:cubicBezTo>
                  <a:cubicBezTo>
                    <a:pt x="399" y="228"/>
                    <a:pt x="401" y="182"/>
                    <a:pt x="402" y="172"/>
                  </a:cubicBezTo>
                  <a:cubicBezTo>
                    <a:pt x="402" y="164"/>
                    <a:pt x="411" y="105"/>
                    <a:pt x="412" y="89"/>
                  </a:cubicBezTo>
                  <a:cubicBezTo>
                    <a:pt x="414" y="56"/>
                    <a:pt x="377" y="50"/>
                    <a:pt x="368" y="75"/>
                  </a:cubicBezTo>
                  <a:cubicBezTo>
                    <a:pt x="359" y="101"/>
                    <a:pt x="351" y="167"/>
                    <a:pt x="346" y="192"/>
                  </a:cubicBezTo>
                  <a:cubicBezTo>
                    <a:pt x="340" y="215"/>
                    <a:pt x="339" y="232"/>
                    <a:pt x="338" y="246"/>
                  </a:cubicBezTo>
                  <a:cubicBezTo>
                    <a:pt x="337" y="255"/>
                    <a:pt x="332" y="274"/>
                    <a:pt x="328" y="291"/>
                  </a:cubicBezTo>
                  <a:cubicBezTo>
                    <a:pt x="327" y="297"/>
                    <a:pt x="312" y="297"/>
                    <a:pt x="311" y="284"/>
                  </a:cubicBezTo>
                  <a:cubicBezTo>
                    <a:pt x="310" y="268"/>
                    <a:pt x="307" y="233"/>
                    <a:pt x="306" y="207"/>
                  </a:cubicBezTo>
                  <a:cubicBezTo>
                    <a:pt x="305" y="193"/>
                    <a:pt x="299" y="141"/>
                    <a:pt x="297" y="130"/>
                  </a:cubicBezTo>
                  <a:cubicBezTo>
                    <a:pt x="296" y="121"/>
                    <a:pt x="294" y="54"/>
                    <a:pt x="292" y="36"/>
                  </a:cubicBezTo>
                  <a:cubicBezTo>
                    <a:pt x="288" y="0"/>
                    <a:pt x="246" y="1"/>
                    <a:pt x="241" y="30"/>
                  </a:cubicBezTo>
                  <a:cubicBezTo>
                    <a:pt x="236" y="60"/>
                    <a:pt x="241" y="135"/>
                    <a:pt x="239" y="163"/>
                  </a:cubicBezTo>
                  <a:cubicBezTo>
                    <a:pt x="238" y="190"/>
                    <a:pt x="240" y="208"/>
                    <a:pt x="241" y="224"/>
                  </a:cubicBezTo>
                  <a:cubicBezTo>
                    <a:pt x="242" y="235"/>
                    <a:pt x="241" y="261"/>
                    <a:pt x="240" y="281"/>
                  </a:cubicBezTo>
                  <a:cubicBezTo>
                    <a:pt x="240" y="293"/>
                    <a:pt x="225" y="294"/>
                    <a:pt x="224" y="285"/>
                  </a:cubicBezTo>
                  <a:cubicBezTo>
                    <a:pt x="220" y="271"/>
                    <a:pt x="215" y="254"/>
                    <a:pt x="211" y="239"/>
                  </a:cubicBezTo>
                  <a:cubicBezTo>
                    <a:pt x="208" y="227"/>
                    <a:pt x="193" y="183"/>
                    <a:pt x="189" y="174"/>
                  </a:cubicBezTo>
                  <a:cubicBezTo>
                    <a:pt x="187" y="166"/>
                    <a:pt x="173" y="108"/>
                    <a:pt x="167" y="93"/>
                  </a:cubicBezTo>
                  <a:cubicBezTo>
                    <a:pt x="157" y="62"/>
                    <a:pt x="121" y="70"/>
                    <a:pt x="122" y="97"/>
                  </a:cubicBezTo>
                  <a:cubicBezTo>
                    <a:pt x="123" y="124"/>
                    <a:pt x="141" y="189"/>
                    <a:pt x="145" y="213"/>
                  </a:cubicBezTo>
                  <a:cubicBezTo>
                    <a:pt x="149" y="237"/>
                    <a:pt x="154" y="253"/>
                    <a:pt x="158" y="266"/>
                  </a:cubicBezTo>
                  <a:cubicBezTo>
                    <a:pt x="162" y="277"/>
                    <a:pt x="168" y="324"/>
                    <a:pt x="168" y="325"/>
                  </a:cubicBezTo>
                  <a:cubicBezTo>
                    <a:pt x="168" y="375"/>
                    <a:pt x="177" y="407"/>
                    <a:pt x="174" y="428"/>
                  </a:cubicBezTo>
                  <a:cubicBezTo>
                    <a:pt x="174" y="429"/>
                    <a:pt x="173" y="431"/>
                    <a:pt x="173" y="432"/>
                  </a:cubicBezTo>
                  <a:cubicBezTo>
                    <a:pt x="168" y="428"/>
                    <a:pt x="162" y="423"/>
                    <a:pt x="157" y="419"/>
                  </a:cubicBezTo>
                  <a:cubicBezTo>
                    <a:pt x="147" y="409"/>
                    <a:pt x="135" y="389"/>
                    <a:pt x="113" y="370"/>
                  </a:cubicBezTo>
                  <a:cubicBezTo>
                    <a:pt x="96" y="355"/>
                    <a:pt x="80" y="348"/>
                    <a:pt x="48" y="345"/>
                  </a:cubicBezTo>
                  <a:cubicBezTo>
                    <a:pt x="15" y="342"/>
                    <a:pt x="0" y="371"/>
                    <a:pt x="29" y="387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646"/>
            <p:cNvSpPr>
              <a:spLocks/>
            </p:cNvSpPr>
            <p:nvPr/>
          </p:nvSpPr>
          <p:spPr bwMode="auto">
            <a:xfrm>
              <a:off x="4083050" y="3225800"/>
              <a:ext cx="673100" cy="1917700"/>
            </a:xfrm>
            <a:custGeom>
              <a:avLst/>
              <a:gdLst/>
              <a:ahLst/>
              <a:cxnLst>
                <a:cxn ang="0">
                  <a:pos x="497" y="395"/>
                </a:cxn>
                <a:cxn ang="0">
                  <a:pos x="423" y="449"/>
                </a:cxn>
                <a:cxn ang="0">
                  <a:pos x="374" y="531"/>
                </a:cxn>
                <a:cxn ang="0">
                  <a:pos x="318" y="585"/>
                </a:cxn>
                <a:cxn ang="0">
                  <a:pos x="313" y="591"/>
                </a:cxn>
                <a:cxn ang="0">
                  <a:pos x="320" y="1499"/>
                </a:cxn>
                <a:cxn ang="0">
                  <a:pos x="136" y="1499"/>
                </a:cxn>
                <a:cxn ang="0">
                  <a:pos x="136" y="852"/>
                </a:cxn>
                <a:cxn ang="0">
                  <a:pos x="134" y="616"/>
                </a:cxn>
                <a:cxn ang="0">
                  <a:pos x="113" y="598"/>
                </a:cxn>
                <a:cxn ang="0">
                  <a:pos x="70" y="375"/>
                </a:cxn>
                <a:cxn ang="0">
                  <a:pos x="70" y="373"/>
                </a:cxn>
                <a:cxn ang="0">
                  <a:pos x="50" y="313"/>
                </a:cxn>
                <a:cxn ang="0">
                  <a:pos x="33" y="253"/>
                </a:cxn>
                <a:cxn ang="0">
                  <a:pos x="8" y="181"/>
                </a:cxn>
                <a:cxn ang="0">
                  <a:pos x="44" y="161"/>
                </a:cxn>
                <a:cxn ang="0">
                  <a:pos x="86" y="260"/>
                </a:cxn>
                <a:cxn ang="0">
                  <a:pos x="103" y="306"/>
                </a:cxn>
                <a:cxn ang="0">
                  <a:pos x="111" y="323"/>
                </a:cxn>
                <a:cxn ang="0">
                  <a:pos x="129" y="315"/>
                </a:cxn>
                <a:cxn ang="0">
                  <a:pos x="121" y="245"/>
                </a:cxn>
                <a:cxn ang="0">
                  <a:pos x="117" y="175"/>
                </a:cxn>
                <a:cxn ang="0">
                  <a:pos x="106" y="90"/>
                </a:cxn>
                <a:cxn ang="0">
                  <a:pos x="151" y="77"/>
                </a:cxn>
                <a:cxn ang="0">
                  <a:pos x="174" y="196"/>
                </a:cxn>
                <a:cxn ang="0">
                  <a:pos x="182" y="251"/>
                </a:cxn>
                <a:cxn ang="0">
                  <a:pos x="191" y="297"/>
                </a:cxn>
                <a:cxn ang="0">
                  <a:pos x="209" y="290"/>
                </a:cxn>
                <a:cxn ang="0">
                  <a:pos x="214" y="211"/>
                </a:cxn>
                <a:cxn ang="0">
                  <a:pos x="223" y="133"/>
                </a:cxn>
                <a:cxn ang="0">
                  <a:pos x="229" y="37"/>
                </a:cxn>
                <a:cxn ang="0">
                  <a:pos x="280" y="31"/>
                </a:cxn>
                <a:cxn ang="0">
                  <a:pos x="282" y="166"/>
                </a:cxn>
                <a:cxn ang="0">
                  <a:pos x="280" y="228"/>
                </a:cxn>
                <a:cxn ang="0">
                  <a:pos x="282" y="287"/>
                </a:cxn>
                <a:cxn ang="0">
                  <a:pos x="298" y="291"/>
                </a:cxn>
                <a:cxn ang="0">
                  <a:pos x="311" y="244"/>
                </a:cxn>
                <a:cxn ang="0">
                  <a:pos x="333" y="177"/>
                </a:cxn>
                <a:cxn ang="0">
                  <a:pos x="356" y="94"/>
                </a:cxn>
                <a:cxn ang="0">
                  <a:pos x="402" y="99"/>
                </a:cxn>
                <a:cxn ang="0">
                  <a:pos x="378" y="218"/>
                </a:cxn>
                <a:cxn ang="0">
                  <a:pos x="365" y="271"/>
                </a:cxn>
                <a:cxn ang="0">
                  <a:pos x="355" y="332"/>
                </a:cxn>
                <a:cxn ang="0">
                  <a:pos x="349" y="437"/>
                </a:cxn>
                <a:cxn ang="0">
                  <a:pos x="350" y="441"/>
                </a:cxn>
                <a:cxn ang="0">
                  <a:pos x="366" y="427"/>
                </a:cxn>
                <a:cxn ang="0">
                  <a:pos x="411" y="378"/>
                </a:cxn>
                <a:cxn ang="0">
                  <a:pos x="477" y="352"/>
                </a:cxn>
                <a:cxn ang="0">
                  <a:pos x="497" y="395"/>
                </a:cxn>
              </a:cxnLst>
              <a:rect l="0" t="0" r="r" b="b"/>
              <a:pathLst>
                <a:path w="527" h="1499">
                  <a:moveTo>
                    <a:pt x="497" y="395"/>
                  </a:moveTo>
                  <a:cubicBezTo>
                    <a:pt x="464" y="413"/>
                    <a:pt x="435" y="439"/>
                    <a:pt x="423" y="449"/>
                  </a:cubicBezTo>
                  <a:cubicBezTo>
                    <a:pt x="411" y="459"/>
                    <a:pt x="385" y="513"/>
                    <a:pt x="374" y="531"/>
                  </a:cubicBezTo>
                  <a:cubicBezTo>
                    <a:pt x="364" y="547"/>
                    <a:pt x="350" y="571"/>
                    <a:pt x="318" y="585"/>
                  </a:cubicBezTo>
                  <a:cubicBezTo>
                    <a:pt x="316" y="587"/>
                    <a:pt x="314" y="589"/>
                    <a:pt x="313" y="591"/>
                  </a:cubicBezTo>
                  <a:cubicBezTo>
                    <a:pt x="309" y="630"/>
                    <a:pt x="311" y="1425"/>
                    <a:pt x="320" y="1499"/>
                  </a:cubicBezTo>
                  <a:cubicBezTo>
                    <a:pt x="136" y="1499"/>
                    <a:pt x="136" y="1499"/>
                    <a:pt x="136" y="1499"/>
                  </a:cubicBezTo>
                  <a:cubicBezTo>
                    <a:pt x="136" y="1484"/>
                    <a:pt x="136" y="857"/>
                    <a:pt x="136" y="852"/>
                  </a:cubicBezTo>
                  <a:cubicBezTo>
                    <a:pt x="138" y="774"/>
                    <a:pt x="141" y="676"/>
                    <a:pt x="134" y="616"/>
                  </a:cubicBezTo>
                  <a:cubicBezTo>
                    <a:pt x="126" y="612"/>
                    <a:pt x="120" y="606"/>
                    <a:pt x="113" y="598"/>
                  </a:cubicBezTo>
                  <a:cubicBezTo>
                    <a:pt x="70" y="545"/>
                    <a:pt x="70" y="375"/>
                    <a:pt x="70" y="375"/>
                  </a:cubicBezTo>
                  <a:cubicBezTo>
                    <a:pt x="70" y="375"/>
                    <a:pt x="70" y="374"/>
                    <a:pt x="70" y="373"/>
                  </a:cubicBezTo>
                  <a:cubicBezTo>
                    <a:pt x="66" y="362"/>
                    <a:pt x="58" y="334"/>
                    <a:pt x="50" y="313"/>
                  </a:cubicBezTo>
                  <a:cubicBezTo>
                    <a:pt x="46" y="302"/>
                    <a:pt x="35" y="262"/>
                    <a:pt x="33" y="253"/>
                  </a:cubicBezTo>
                  <a:cubicBezTo>
                    <a:pt x="31" y="246"/>
                    <a:pt x="12" y="195"/>
                    <a:pt x="8" y="181"/>
                  </a:cubicBezTo>
                  <a:cubicBezTo>
                    <a:pt x="0" y="153"/>
                    <a:pt x="32" y="140"/>
                    <a:pt x="44" y="161"/>
                  </a:cubicBezTo>
                  <a:cubicBezTo>
                    <a:pt x="57" y="182"/>
                    <a:pt x="77" y="240"/>
                    <a:pt x="86" y="260"/>
                  </a:cubicBezTo>
                  <a:cubicBezTo>
                    <a:pt x="96" y="280"/>
                    <a:pt x="100" y="294"/>
                    <a:pt x="103" y="306"/>
                  </a:cubicBezTo>
                  <a:cubicBezTo>
                    <a:pt x="104" y="309"/>
                    <a:pt x="110" y="322"/>
                    <a:pt x="111" y="323"/>
                  </a:cubicBezTo>
                  <a:cubicBezTo>
                    <a:pt x="115" y="330"/>
                    <a:pt x="130" y="323"/>
                    <a:pt x="129" y="315"/>
                  </a:cubicBezTo>
                  <a:cubicBezTo>
                    <a:pt x="127" y="300"/>
                    <a:pt x="124" y="269"/>
                    <a:pt x="121" y="245"/>
                  </a:cubicBezTo>
                  <a:cubicBezTo>
                    <a:pt x="119" y="233"/>
                    <a:pt x="117" y="185"/>
                    <a:pt x="117" y="175"/>
                  </a:cubicBezTo>
                  <a:cubicBezTo>
                    <a:pt x="116" y="167"/>
                    <a:pt x="107" y="107"/>
                    <a:pt x="106" y="90"/>
                  </a:cubicBezTo>
                  <a:cubicBezTo>
                    <a:pt x="104" y="57"/>
                    <a:pt x="142" y="51"/>
                    <a:pt x="151" y="77"/>
                  </a:cubicBezTo>
                  <a:cubicBezTo>
                    <a:pt x="160" y="103"/>
                    <a:pt x="168" y="171"/>
                    <a:pt x="174" y="196"/>
                  </a:cubicBezTo>
                  <a:cubicBezTo>
                    <a:pt x="179" y="219"/>
                    <a:pt x="181" y="236"/>
                    <a:pt x="182" y="251"/>
                  </a:cubicBezTo>
                  <a:cubicBezTo>
                    <a:pt x="183" y="260"/>
                    <a:pt x="187" y="280"/>
                    <a:pt x="191" y="297"/>
                  </a:cubicBezTo>
                  <a:cubicBezTo>
                    <a:pt x="193" y="303"/>
                    <a:pt x="208" y="303"/>
                    <a:pt x="209" y="290"/>
                  </a:cubicBezTo>
                  <a:cubicBezTo>
                    <a:pt x="210" y="273"/>
                    <a:pt x="213" y="238"/>
                    <a:pt x="214" y="211"/>
                  </a:cubicBezTo>
                  <a:cubicBezTo>
                    <a:pt x="215" y="197"/>
                    <a:pt x="222" y="144"/>
                    <a:pt x="223" y="133"/>
                  </a:cubicBezTo>
                  <a:cubicBezTo>
                    <a:pt x="225" y="124"/>
                    <a:pt x="227" y="55"/>
                    <a:pt x="229" y="37"/>
                  </a:cubicBezTo>
                  <a:cubicBezTo>
                    <a:pt x="233" y="0"/>
                    <a:pt x="275" y="0"/>
                    <a:pt x="280" y="31"/>
                  </a:cubicBezTo>
                  <a:cubicBezTo>
                    <a:pt x="285" y="61"/>
                    <a:pt x="281" y="138"/>
                    <a:pt x="282" y="166"/>
                  </a:cubicBezTo>
                  <a:cubicBezTo>
                    <a:pt x="284" y="194"/>
                    <a:pt x="282" y="213"/>
                    <a:pt x="280" y="228"/>
                  </a:cubicBezTo>
                  <a:cubicBezTo>
                    <a:pt x="279" y="240"/>
                    <a:pt x="281" y="267"/>
                    <a:pt x="282" y="287"/>
                  </a:cubicBezTo>
                  <a:cubicBezTo>
                    <a:pt x="282" y="299"/>
                    <a:pt x="297" y="300"/>
                    <a:pt x="298" y="291"/>
                  </a:cubicBezTo>
                  <a:cubicBezTo>
                    <a:pt x="302" y="277"/>
                    <a:pt x="307" y="259"/>
                    <a:pt x="311" y="244"/>
                  </a:cubicBezTo>
                  <a:cubicBezTo>
                    <a:pt x="314" y="232"/>
                    <a:pt x="330" y="187"/>
                    <a:pt x="333" y="177"/>
                  </a:cubicBezTo>
                  <a:cubicBezTo>
                    <a:pt x="336" y="170"/>
                    <a:pt x="350" y="110"/>
                    <a:pt x="356" y="94"/>
                  </a:cubicBezTo>
                  <a:cubicBezTo>
                    <a:pt x="366" y="63"/>
                    <a:pt x="404" y="71"/>
                    <a:pt x="402" y="99"/>
                  </a:cubicBezTo>
                  <a:cubicBezTo>
                    <a:pt x="401" y="126"/>
                    <a:pt x="382" y="192"/>
                    <a:pt x="378" y="218"/>
                  </a:cubicBezTo>
                  <a:cubicBezTo>
                    <a:pt x="375" y="242"/>
                    <a:pt x="369" y="258"/>
                    <a:pt x="365" y="271"/>
                  </a:cubicBezTo>
                  <a:cubicBezTo>
                    <a:pt x="362" y="282"/>
                    <a:pt x="355" y="331"/>
                    <a:pt x="355" y="332"/>
                  </a:cubicBezTo>
                  <a:cubicBezTo>
                    <a:pt x="355" y="383"/>
                    <a:pt x="346" y="416"/>
                    <a:pt x="349" y="437"/>
                  </a:cubicBezTo>
                  <a:cubicBezTo>
                    <a:pt x="349" y="438"/>
                    <a:pt x="350" y="440"/>
                    <a:pt x="350" y="441"/>
                  </a:cubicBezTo>
                  <a:cubicBezTo>
                    <a:pt x="355" y="437"/>
                    <a:pt x="361" y="432"/>
                    <a:pt x="366" y="427"/>
                  </a:cubicBezTo>
                  <a:cubicBezTo>
                    <a:pt x="376" y="418"/>
                    <a:pt x="389" y="397"/>
                    <a:pt x="411" y="378"/>
                  </a:cubicBezTo>
                  <a:cubicBezTo>
                    <a:pt x="428" y="363"/>
                    <a:pt x="445" y="355"/>
                    <a:pt x="477" y="352"/>
                  </a:cubicBezTo>
                  <a:cubicBezTo>
                    <a:pt x="511" y="349"/>
                    <a:pt x="527" y="379"/>
                    <a:pt x="497" y="395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647"/>
            <p:cNvSpPr>
              <a:spLocks/>
            </p:cNvSpPr>
            <p:nvPr/>
          </p:nvSpPr>
          <p:spPr bwMode="auto">
            <a:xfrm>
              <a:off x="4565650" y="3724275"/>
              <a:ext cx="738188" cy="1419225"/>
            </a:xfrm>
            <a:custGeom>
              <a:avLst/>
              <a:gdLst/>
              <a:ahLst/>
              <a:cxnLst>
                <a:cxn ang="0">
                  <a:pos x="545" y="434"/>
                </a:cxn>
                <a:cxn ang="0">
                  <a:pos x="464" y="493"/>
                </a:cxn>
                <a:cxn ang="0">
                  <a:pos x="410" y="584"/>
                </a:cxn>
                <a:cxn ang="0">
                  <a:pos x="349" y="643"/>
                </a:cxn>
                <a:cxn ang="0">
                  <a:pos x="343" y="649"/>
                </a:cxn>
                <a:cxn ang="0">
                  <a:pos x="351" y="1109"/>
                </a:cxn>
                <a:cxn ang="0">
                  <a:pos x="148" y="1109"/>
                </a:cxn>
                <a:cxn ang="0">
                  <a:pos x="146" y="677"/>
                </a:cxn>
                <a:cxn ang="0">
                  <a:pos x="124" y="657"/>
                </a:cxn>
                <a:cxn ang="0">
                  <a:pos x="77" y="412"/>
                </a:cxn>
                <a:cxn ang="0">
                  <a:pos x="77" y="410"/>
                </a:cxn>
                <a:cxn ang="0">
                  <a:pos x="54" y="343"/>
                </a:cxn>
                <a:cxn ang="0">
                  <a:pos x="36" y="278"/>
                </a:cxn>
                <a:cxn ang="0">
                  <a:pos x="9" y="199"/>
                </a:cxn>
                <a:cxn ang="0">
                  <a:pos x="48" y="177"/>
                </a:cxn>
                <a:cxn ang="0">
                  <a:pos x="94" y="286"/>
                </a:cxn>
                <a:cxn ang="0">
                  <a:pos x="113" y="336"/>
                </a:cxn>
                <a:cxn ang="0">
                  <a:pos x="121" y="355"/>
                </a:cxn>
                <a:cxn ang="0">
                  <a:pos x="141" y="346"/>
                </a:cxn>
                <a:cxn ang="0">
                  <a:pos x="132" y="269"/>
                </a:cxn>
                <a:cxn ang="0">
                  <a:pos x="128" y="192"/>
                </a:cxn>
                <a:cxn ang="0">
                  <a:pos x="116" y="99"/>
                </a:cxn>
                <a:cxn ang="0">
                  <a:pos x="165" y="84"/>
                </a:cxn>
                <a:cxn ang="0">
                  <a:pos x="190" y="215"/>
                </a:cxn>
                <a:cxn ang="0">
                  <a:pos x="199" y="275"/>
                </a:cxn>
                <a:cxn ang="0">
                  <a:pos x="210" y="326"/>
                </a:cxn>
                <a:cxn ang="0">
                  <a:pos x="229" y="318"/>
                </a:cxn>
                <a:cxn ang="0">
                  <a:pos x="235" y="231"/>
                </a:cxn>
                <a:cxn ang="0">
                  <a:pos x="245" y="145"/>
                </a:cxn>
                <a:cxn ang="0">
                  <a:pos x="251" y="40"/>
                </a:cxn>
                <a:cxn ang="0">
                  <a:pos x="307" y="34"/>
                </a:cxn>
                <a:cxn ang="0">
                  <a:pos x="309" y="183"/>
                </a:cxn>
                <a:cxn ang="0">
                  <a:pos x="307" y="251"/>
                </a:cxn>
                <a:cxn ang="0">
                  <a:pos x="309" y="315"/>
                </a:cxn>
                <a:cxn ang="0">
                  <a:pos x="327" y="320"/>
                </a:cxn>
                <a:cxn ang="0">
                  <a:pos x="341" y="268"/>
                </a:cxn>
                <a:cxn ang="0">
                  <a:pos x="366" y="194"/>
                </a:cxn>
                <a:cxn ang="0">
                  <a:pos x="390" y="103"/>
                </a:cxn>
                <a:cxn ang="0">
                  <a:pos x="441" y="108"/>
                </a:cxn>
                <a:cxn ang="0">
                  <a:pos x="415" y="239"/>
                </a:cxn>
                <a:cxn ang="0">
                  <a:pos x="401" y="298"/>
                </a:cxn>
                <a:cxn ang="0">
                  <a:pos x="389" y="364"/>
                </a:cxn>
                <a:cxn ang="0">
                  <a:pos x="383" y="480"/>
                </a:cxn>
                <a:cxn ang="0">
                  <a:pos x="384" y="484"/>
                </a:cxn>
                <a:cxn ang="0">
                  <a:pos x="402" y="469"/>
                </a:cxn>
                <a:cxn ang="0">
                  <a:pos x="451" y="415"/>
                </a:cxn>
                <a:cxn ang="0">
                  <a:pos x="524" y="387"/>
                </a:cxn>
                <a:cxn ang="0">
                  <a:pos x="545" y="434"/>
                </a:cxn>
              </a:cxnLst>
              <a:rect l="0" t="0" r="r" b="b"/>
              <a:pathLst>
                <a:path w="578" h="1109">
                  <a:moveTo>
                    <a:pt x="545" y="434"/>
                  </a:moveTo>
                  <a:cubicBezTo>
                    <a:pt x="509" y="454"/>
                    <a:pt x="477" y="483"/>
                    <a:pt x="464" y="493"/>
                  </a:cubicBezTo>
                  <a:cubicBezTo>
                    <a:pt x="451" y="504"/>
                    <a:pt x="422" y="564"/>
                    <a:pt x="410" y="584"/>
                  </a:cubicBezTo>
                  <a:cubicBezTo>
                    <a:pt x="399" y="601"/>
                    <a:pt x="384" y="627"/>
                    <a:pt x="349" y="643"/>
                  </a:cubicBezTo>
                  <a:cubicBezTo>
                    <a:pt x="347" y="645"/>
                    <a:pt x="345" y="647"/>
                    <a:pt x="343" y="649"/>
                  </a:cubicBezTo>
                  <a:cubicBezTo>
                    <a:pt x="339" y="692"/>
                    <a:pt x="341" y="1028"/>
                    <a:pt x="351" y="1109"/>
                  </a:cubicBezTo>
                  <a:cubicBezTo>
                    <a:pt x="148" y="1109"/>
                    <a:pt x="148" y="1109"/>
                    <a:pt x="148" y="1109"/>
                  </a:cubicBezTo>
                  <a:cubicBezTo>
                    <a:pt x="149" y="1093"/>
                    <a:pt x="155" y="742"/>
                    <a:pt x="146" y="677"/>
                  </a:cubicBezTo>
                  <a:cubicBezTo>
                    <a:pt x="138" y="672"/>
                    <a:pt x="131" y="666"/>
                    <a:pt x="124" y="657"/>
                  </a:cubicBezTo>
                  <a:cubicBezTo>
                    <a:pt x="76" y="599"/>
                    <a:pt x="77" y="412"/>
                    <a:pt x="77" y="412"/>
                  </a:cubicBezTo>
                  <a:cubicBezTo>
                    <a:pt x="77" y="411"/>
                    <a:pt x="77" y="411"/>
                    <a:pt x="77" y="410"/>
                  </a:cubicBezTo>
                  <a:cubicBezTo>
                    <a:pt x="72" y="397"/>
                    <a:pt x="63" y="367"/>
                    <a:pt x="54" y="343"/>
                  </a:cubicBezTo>
                  <a:cubicBezTo>
                    <a:pt x="50" y="332"/>
                    <a:pt x="38" y="287"/>
                    <a:pt x="36" y="278"/>
                  </a:cubicBezTo>
                  <a:cubicBezTo>
                    <a:pt x="34" y="270"/>
                    <a:pt x="13" y="214"/>
                    <a:pt x="9" y="199"/>
                  </a:cubicBezTo>
                  <a:cubicBezTo>
                    <a:pt x="0" y="168"/>
                    <a:pt x="34" y="154"/>
                    <a:pt x="48" y="177"/>
                  </a:cubicBezTo>
                  <a:cubicBezTo>
                    <a:pt x="62" y="200"/>
                    <a:pt x="84" y="263"/>
                    <a:pt x="94" y="286"/>
                  </a:cubicBezTo>
                  <a:cubicBezTo>
                    <a:pt x="104" y="307"/>
                    <a:pt x="109" y="323"/>
                    <a:pt x="113" y="336"/>
                  </a:cubicBezTo>
                  <a:cubicBezTo>
                    <a:pt x="114" y="339"/>
                    <a:pt x="120" y="353"/>
                    <a:pt x="121" y="355"/>
                  </a:cubicBezTo>
                  <a:cubicBezTo>
                    <a:pt x="126" y="362"/>
                    <a:pt x="142" y="355"/>
                    <a:pt x="141" y="346"/>
                  </a:cubicBezTo>
                  <a:cubicBezTo>
                    <a:pt x="139" y="330"/>
                    <a:pt x="136" y="296"/>
                    <a:pt x="132" y="269"/>
                  </a:cubicBezTo>
                  <a:cubicBezTo>
                    <a:pt x="131" y="256"/>
                    <a:pt x="128" y="203"/>
                    <a:pt x="128" y="192"/>
                  </a:cubicBezTo>
                  <a:cubicBezTo>
                    <a:pt x="127" y="184"/>
                    <a:pt x="117" y="117"/>
                    <a:pt x="116" y="99"/>
                  </a:cubicBezTo>
                  <a:cubicBezTo>
                    <a:pt x="113" y="63"/>
                    <a:pt x="155" y="55"/>
                    <a:pt x="165" y="84"/>
                  </a:cubicBezTo>
                  <a:cubicBezTo>
                    <a:pt x="175" y="113"/>
                    <a:pt x="184" y="187"/>
                    <a:pt x="190" y="215"/>
                  </a:cubicBezTo>
                  <a:cubicBezTo>
                    <a:pt x="196" y="241"/>
                    <a:pt x="198" y="260"/>
                    <a:pt x="199" y="275"/>
                  </a:cubicBezTo>
                  <a:cubicBezTo>
                    <a:pt x="200" y="285"/>
                    <a:pt x="205" y="307"/>
                    <a:pt x="210" y="326"/>
                  </a:cubicBezTo>
                  <a:cubicBezTo>
                    <a:pt x="211" y="333"/>
                    <a:pt x="228" y="332"/>
                    <a:pt x="229" y="318"/>
                  </a:cubicBezTo>
                  <a:cubicBezTo>
                    <a:pt x="231" y="300"/>
                    <a:pt x="234" y="261"/>
                    <a:pt x="235" y="231"/>
                  </a:cubicBezTo>
                  <a:cubicBezTo>
                    <a:pt x="236" y="216"/>
                    <a:pt x="243" y="158"/>
                    <a:pt x="245" y="145"/>
                  </a:cubicBezTo>
                  <a:cubicBezTo>
                    <a:pt x="246" y="136"/>
                    <a:pt x="248" y="60"/>
                    <a:pt x="251" y="40"/>
                  </a:cubicBezTo>
                  <a:cubicBezTo>
                    <a:pt x="255" y="0"/>
                    <a:pt x="302" y="0"/>
                    <a:pt x="307" y="34"/>
                  </a:cubicBezTo>
                  <a:cubicBezTo>
                    <a:pt x="313" y="67"/>
                    <a:pt x="308" y="151"/>
                    <a:pt x="309" y="183"/>
                  </a:cubicBezTo>
                  <a:cubicBezTo>
                    <a:pt x="311" y="212"/>
                    <a:pt x="309" y="233"/>
                    <a:pt x="307" y="251"/>
                  </a:cubicBezTo>
                  <a:cubicBezTo>
                    <a:pt x="306" y="263"/>
                    <a:pt x="308" y="293"/>
                    <a:pt x="309" y="315"/>
                  </a:cubicBezTo>
                  <a:cubicBezTo>
                    <a:pt x="309" y="329"/>
                    <a:pt x="325" y="329"/>
                    <a:pt x="327" y="320"/>
                  </a:cubicBezTo>
                  <a:cubicBezTo>
                    <a:pt x="331" y="304"/>
                    <a:pt x="337" y="284"/>
                    <a:pt x="341" y="268"/>
                  </a:cubicBezTo>
                  <a:cubicBezTo>
                    <a:pt x="344" y="254"/>
                    <a:pt x="362" y="205"/>
                    <a:pt x="366" y="194"/>
                  </a:cubicBezTo>
                  <a:cubicBezTo>
                    <a:pt x="369" y="186"/>
                    <a:pt x="384" y="121"/>
                    <a:pt x="390" y="103"/>
                  </a:cubicBezTo>
                  <a:cubicBezTo>
                    <a:pt x="402" y="69"/>
                    <a:pt x="443" y="78"/>
                    <a:pt x="441" y="108"/>
                  </a:cubicBezTo>
                  <a:cubicBezTo>
                    <a:pt x="440" y="139"/>
                    <a:pt x="420" y="211"/>
                    <a:pt x="415" y="239"/>
                  </a:cubicBezTo>
                  <a:cubicBezTo>
                    <a:pt x="411" y="265"/>
                    <a:pt x="405" y="283"/>
                    <a:pt x="401" y="298"/>
                  </a:cubicBezTo>
                  <a:cubicBezTo>
                    <a:pt x="397" y="310"/>
                    <a:pt x="389" y="364"/>
                    <a:pt x="389" y="364"/>
                  </a:cubicBezTo>
                  <a:cubicBezTo>
                    <a:pt x="389" y="421"/>
                    <a:pt x="380" y="457"/>
                    <a:pt x="383" y="480"/>
                  </a:cubicBezTo>
                  <a:cubicBezTo>
                    <a:pt x="383" y="481"/>
                    <a:pt x="384" y="483"/>
                    <a:pt x="384" y="484"/>
                  </a:cubicBezTo>
                  <a:cubicBezTo>
                    <a:pt x="390" y="480"/>
                    <a:pt x="396" y="474"/>
                    <a:pt x="402" y="469"/>
                  </a:cubicBezTo>
                  <a:cubicBezTo>
                    <a:pt x="413" y="459"/>
                    <a:pt x="427" y="436"/>
                    <a:pt x="451" y="415"/>
                  </a:cubicBezTo>
                  <a:cubicBezTo>
                    <a:pt x="470" y="398"/>
                    <a:pt x="488" y="390"/>
                    <a:pt x="524" y="387"/>
                  </a:cubicBezTo>
                  <a:cubicBezTo>
                    <a:pt x="561" y="383"/>
                    <a:pt x="578" y="416"/>
                    <a:pt x="545" y="434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648"/>
            <p:cNvSpPr>
              <a:spLocks/>
            </p:cNvSpPr>
            <p:nvPr/>
          </p:nvSpPr>
          <p:spPr bwMode="auto">
            <a:xfrm>
              <a:off x="3078163" y="3073400"/>
              <a:ext cx="646113" cy="2060575"/>
            </a:xfrm>
            <a:custGeom>
              <a:avLst/>
              <a:gdLst/>
              <a:ahLst/>
              <a:cxnLst>
                <a:cxn ang="0">
                  <a:pos x="29" y="379"/>
                </a:cxn>
                <a:cxn ang="0">
                  <a:pos x="100" y="431"/>
                </a:cxn>
                <a:cxn ang="0">
                  <a:pos x="147" y="510"/>
                </a:cxn>
                <a:cxn ang="0">
                  <a:pos x="201" y="562"/>
                </a:cxn>
                <a:cxn ang="0">
                  <a:pos x="206" y="567"/>
                </a:cxn>
                <a:cxn ang="0">
                  <a:pos x="196" y="862"/>
                </a:cxn>
                <a:cxn ang="0">
                  <a:pos x="182" y="1610"/>
                </a:cxn>
                <a:cxn ang="0">
                  <a:pos x="383" y="1610"/>
                </a:cxn>
                <a:cxn ang="0">
                  <a:pos x="375" y="817"/>
                </a:cxn>
                <a:cxn ang="0">
                  <a:pos x="377" y="591"/>
                </a:cxn>
                <a:cxn ang="0">
                  <a:pos x="397" y="574"/>
                </a:cxn>
                <a:cxn ang="0">
                  <a:pos x="438" y="360"/>
                </a:cxn>
                <a:cxn ang="0">
                  <a:pos x="438" y="358"/>
                </a:cxn>
                <a:cxn ang="0">
                  <a:pos x="458" y="300"/>
                </a:cxn>
                <a:cxn ang="0">
                  <a:pos x="474" y="243"/>
                </a:cxn>
                <a:cxn ang="0">
                  <a:pos x="498" y="174"/>
                </a:cxn>
                <a:cxn ang="0">
                  <a:pos x="463" y="155"/>
                </a:cxn>
                <a:cxn ang="0">
                  <a:pos x="423" y="249"/>
                </a:cxn>
                <a:cxn ang="0">
                  <a:pos x="406" y="293"/>
                </a:cxn>
                <a:cxn ang="0">
                  <a:pos x="399" y="310"/>
                </a:cxn>
                <a:cxn ang="0">
                  <a:pos x="382" y="302"/>
                </a:cxn>
                <a:cxn ang="0">
                  <a:pos x="389" y="235"/>
                </a:cxn>
                <a:cxn ang="0">
                  <a:pos x="394" y="168"/>
                </a:cxn>
                <a:cxn ang="0">
                  <a:pos x="404" y="86"/>
                </a:cxn>
                <a:cxn ang="0">
                  <a:pos x="361" y="73"/>
                </a:cxn>
                <a:cxn ang="0">
                  <a:pos x="339" y="188"/>
                </a:cxn>
                <a:cxn ang="0">
                  <a:pos x="331" y="240"/>
                </a:cxn>
                <a:cxn ang="0">
                  <a:pos x="322" y="285"/>
                </a:cxn>
                <a:cxn ang="0">
                  <a:pos x="305" y="278"/>
                </a:cxn>
                <a:cxn ang="0">
                  <a:pos x="300" y="202"/>
                </a:cxn>
                <a:cxn ang="0">
                  <a:pos x="291" y="127"/>
                </a:cxn>
                <a:cxn ang="0">
                  <a:pos x="286" y="35"/>
                </a:cxn>
                <a:cxn ang="0">
                  <a:pos x="237" y="30"/>
                </a:cxn>
                <a:cxn ang="0">
                  <a:pos x="235" y="160"/>
                </a:cxn>
                <a:cxn ang="0">
                  <a:pos x="237" y="219"/>
                </a:cxn>
                <a:cxn ang="0">
                  <a:pos x="235" y="275"/>
                </a:cxn>
                <a:cxn ang="0">
                  <a:pos x="220" y="279"/>
                </a:cxn>
                <a:cxn ang="0">
                  <a:pos x="207" y="234"/>
                </a:cxn>
                <a:cxn ang="0">
                  <a:pos x="186" y="170"/>
                </a:cxn>
                <a:cxn ang="0">
                  <a:pos x="164" y="90"/>
                </a:cxn>
                <a:cxn ang="0">
                  <a:pos x="120" y="95"/>
                </a:cxn>
                <a:cxn ang="0">
                  <a:pos x="142" y="209"/>
                </a:cxn>
                <a:cxn ang="0">
                  <a:pos x="155" y="260"/>
                </a:cxn>
                <a:cxn ang="0">
                  <a:pos x="165" y="318"/>
                </a:cxn>
                <a:cxn ang="0">
                  <a:pos x="171" y="419"/>
                </a:cxn>
                <a:cxn ang="0">
                  <a:pos x="170" y="423"/>
                </a:cxn>
                <a:cxn ang="0">
                  <a:pos x="154" y="410"/>
                </a:cxn>
                <a:cxn ang="0">
                  <a:pos x="111" y="362"/>
                </a:cxn>
                <a:cxn ang="0">
                  <a:pos x="48" y="338"/>
                </a:cxn>
                <a:cxn ang="0">
                  <a:pos x="29" y="379"/>
                </a:cxn>
              </a:cxnLst>
              <a:rect l="0" t="0" r="r" b="b"/>
              <a:pathLst>
                <a:path w="505" h="1610">
                  <a:moveTo>
                    <a:pt x="29" y="379"/>
                  </a:moveTo>
                  <a:cubicBezTo>
                    <a:pt x="61" y="396"/>
                    <a:pt x="88" y="421"/>
                    <a:pt x="100" y="431"/>
                  </a:cubicBezTo>
                  <a:cubicBezTo>
                    <a:pt x="111" y="440"/>
                    <a:pt x="136" y="492"/>
                    <a:pt x="147" y="510"/>
                  </a:cubicBezTo>
                  <a:cubicBezTo>
                    <a:pt x="156" y="525"/>
                    <a:pt x="170" y="548"/>
                    <a:pt x="201" y="562"/>
                  </a:cubicBezTo>
                  <a:cubicBezTo>
                    <a:pt x="202" y="563"/>
                    <a:pt x="204" y="565"/>
                    <a:pt x="206" y="567"/>
                  </a:cubicBezTo>
                  <a:cubicBezTo>
                    <a:pt x="209" y="607"/>
                    <a:pt x="207" y="805"/>
                    <a:pt x="196" y="862"/>
                  </a:cubicBezTo>
                  <a:cubicBezTo>
                    <a:pt x="192" y="888"/>
                    <a:pt x="186" y="1320"/>
                    <a:pt x="182" y="1610"/>
                  </a:cubicBezTo>
                  <a:cubicBezTo>
                    <a:pt x="383" y="1610"/>
                    <a:pt x="383" y="1610"/>
                    <a:pt x="383" y="1610"/>
                  </a:cubicBezTo>
                  <a:cubicBezTo>
                    <a:pt x="380" y="1306"/>
                    <a:pt x="376" y="855"/>
                    <a:pt x="375" y="817"/>
                  </a:cubicBezTo>
                  <a:cubicBezTo>
                    <a:pt x="373" y="743"/>
                    <a:pt x="370" y="648"/>
                    <a:pt x="377" y="591"/>
                  </a:cubicBezTo>
                  <a:cubicBezTo>
                    <a:pt x="384" y="587"/>
                    <a:pt x="391" y="581"/>
                    <a:pt x="397" y="574"/>
                  </a:cubicBezTo>
                  <a:cubicBezTo>
                    <a:pt x="439" y="523"/>
                    <a:pt x="438" y="360"/>
                    <a:pt x="438" y="360"/>
                  </a:cubicBezTo>
                  <a:cubicBezTo>
                    <a:pt x="438" y="359"/>
                    <a:pt x="438" y="359"/>
                    <a:pt x="438" y="358"/>
                  </a:cubicBezTo>
                  <a:cubicBezTo>
                    <a:pt x="442" y="347"/>
                    <a:pt x="450" y="320"/>
                    <a:pt x="458" y="300"/>
                  </a:cubicBezTo>
                  <a:cubicBezTo>
                    <a:pt x="461" y="290"/>
                    <a:pt x="472" y="251"/>
                    <a:pt x="474" y="243"/>
                  </a:cubicBezTo>
                  <a:cubicBezTo>
                    <a:pt x="475" y="236"/>
                    <a:pt x="494" y="187"/>
                    <a:pt x="498" y="174"/>
                  </a:cubicBezTo>
                  <a:cubicBezTo>
                    <a:pt x="505" y="147"/>
                    <a:pt x="475" y="135"/>
                    <a:pt x="463" y="155"/>
                  </a:cubicBezTo>
                  <a:cubicBezTo>
                    <a:pt x="451" y="175"/>
                    <a:pt x="432" y="230"/>
                    <a:pt x="423" y="249"/>
                  </a:cubicBezTo>
                  <a:cubicBezTo>
                    <a:pt x="414" y="268"/>
                    <a:pt x="410" y="282"/>
                    <a:pt x="406" y="293"/>
                  </a:cubicBezTo>
                  <a:cubicBezTo>
                    <a:pt x="405" y="296"/>
                    <a:pt x="400" y="309"/>
                    <a:pt x="399" y="310"/>
                  </a:cubicBezTo>
                  <a:cubicBezTo>
                    <a:pt x="395" y="316"/>
                    <a:pt x="381" y="310"/>
                    <a:pt x="382" y="302"/>
                  </a:cubicBezTo>
                  <a:cubicBezTo>
                    <a:pt x="383" y="288"/>
                    <a:pt x="386" y="258"/>
                    <a:pt x="389" y="235"/>
                  </a:cubicBezTo>
                  <a:cubicBezTo>
                    <a:pt x="391" y="223"/>
                    <a:pt x="393" y="178"/>
                    <a:pt x="394" y="168"/>
                  </a:cubicBezTo>
                  <a:cubicBezTo>
                    <a:pt x="394" y="160"/>
                    <a:pt x="403" y="102"/>
                    <a:pt x="404" y="86"/>
                  </a:cubicBezTo>
                  <a:cubicBezTo>
                    <a:pt x="406" y="55"/>
                    <a:pt x="370" y="48"/>
                    <a:pt x="361" y="73"/>
                  </a:cubicBezTo>
                  <a:cubicBezTo>
                    <a:pt x="352" y="99"/>
                    <a:pt x="344" y="164"/>
                    <a:pt x="339" y="188"/>
                  </a:cubicBezTo>
                  <a:cubicBezTo>
                    <a:pt x="334" y="210"/>
                    <a:pt x="332" y="227"/>
                    <a:pt x="331" y="240"/>
                  </a:cubicBezTo>
                  <a:cubicBezTo>
                    <a:pt x="330" y="249"/>
                    <a:pt x="326" y="268"/>
                    <a:pt x="322" y="285"/>
                  </a:cubicBezTo>
                  <a:cubicBezTo>
                    <a:pt x="321" y="291"/>
                    <a:pt x="306" y="290"/>
                    <a:pt x="305" y="278"/>
                  </a:cubicBezTo>
                  <a:cubicBezTo>
                    <a:pt x="304" y="262"/>
                    <a:pt x="301" y="228"/>
                    <a:pt x="300" y="202"/>
                  </a:cubicBezTo>
                  <a:cubicBezTo>
                    <a:pt x="299" y="189"/>
                    <a:pt x="293" y="138"/>
                    <a:pt x="291" y="127"/>
                  </a:cubicBezTo>
                  <a:cubicBezTo>
                    <a:pt x="290" y="119"/>
                    <a:pt x="288" y="53"/>
                    <a:pt x="286" y="35"/>
                  </a:cubicBezTo>
                  <a:cubicBezTo>
                    <a:pt x="282" y="0"/>
                    <a:pt x="241" y="0"/>
                    <a:pt x="237" y="30"/>
                  </a:cubicBezTo>
                  <a:cubicBezTo>
                    <a:pt x="232" y="59"/>
                    <a:pt x="236" y="132"/>
                    <a:pt x="235" y="160"/>
                  </a:cubicBezTo>
                  <a:cubicBezTo>
                    <a:pt x="233" y="186"/>
                    <a:pt x="235" y="204"/>
                    <a:pt x="237" y="219"/>
                  </a:cubicBezTo>
                  <a:cubicBezTo>
                    <a:pt x="238" y="230"/>
                    <a:pt x="236" y="256"/>
                    <a:pt x="235" y="275"/>
                  </a:cubicBezTo>
                  <a:cubicBezTo>
                    <a:pt x="235" y="287"/>
                    <a:pt x="221" y="287"/>
                    <a:pt x="220" y="279"/>
                  </a:cubicBezTo>
                  <a:cubicBezTo>
                    <a:pt x="216" y="265"/>
                    <a:pt x="211" y="248"/>
                    <a:pt x="207" y="234"/>
                  </a:cubicBezTo>
                  <a:cubicBezTo>
                    <a:pt x="204" y="222"/>
                    <a:pt x="189" y="179"/>
                    <a:pt x="186" y="170"/>
                  </a:cubicBezTo>
                  <a:cubicBezTo>
                    <a:pt x="183" y="163"/>
                    <a:pt x="169" y="105"/>
                    <a:pt x="164" y="90"/>
                  </a:cubicBezTo>
                  <a:cubicBezTo>
                    <a:pt x="154" y="60"/>
                    <a:pt x="118" y="68"/>
                    <a:pt x="120" y="95"/>
                  </a:cubicBezTo>
                  <a:cubicBezTo>
                    <a:pt x="121" y="121"/>
                    <a:pt x="139" y="184"/>
                    <a:pt x="142" y="209"/>
                  </a:cubicBezTo>
                  <a:cubicBezTo>
                    <a:pt x="146" y="232"/>
                    <a:pt x="151" y="247"/>
                    <a:pt x="155" y="260"/>
                  </a:cubicBezTo>
                  <a:cubicBezTo>
                    <a:pt x="159" y="271"/>
                    <a:pt x="165" y="318"/>
                    <a:pt x="165" y="318"/>
                  </a:cubicBezTo>
                  <a:cubicBezTo>
                    <a:pt x="165" y="367"/>
                    <a:pt x="173" y="399"/>
                    <a:pt x="171" y="419"/>
                  </a:cubicBezTo>
                  <a:cubicBezTo>
                    <a:pt x="171" y="420"/>
                    <a:pt x="170" y="422"/>
                    <a:pt x="170" y="423"/>
                  </a:cubicBezTo>
                  <a:cubicBezTo>
                    <a:pt x="165" y="419"/>
                    <a:pt x="159" y="414"/>
                    <a:pt x="154" y="410"/>
                  </a:cubicBezTo>
                  <a:cubicBezTo>
                    <a:pt x="144" y="401"/>
                    <a:pt x="132" y="380"/>
                    <a:pt x="111" y="362"/>
                  </a:cubicBezTo>
                  <a:cubicBezTo>
                    <a:pt x="95" y="348"/>
                    <a:pt x="79" y="341"/>
                    <a:pt x="48" y="338"/>
                  </a:cubicBezTo>
                  <a:cubicBezTo>
                    <a:pt x="15" y="335"/>
                    <a:pt x="0" y="363"/>
                    <a:pt x="29" y="379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649"/>
            <p:cNvSpPr>
              <a:spLocks/>
            </p:cNvSpPr>
            <p:nvPr/>
          </p:nvSpPr>
          <p:spPr bwMode="auto">
            <a:xfrm>
              <a:off x="3494088" y="3633788"/>
              <a:ext cx="714375" cy="1509713"/>
            </a:xfrm>
            <a:custGeom>
              <a:avLst/>
              <a:gdLst/>
              <a:ahLst/>
              <a:cxnLst>
                <a:cxn ang="0">
                  <a:pos x="526" y="419"/>
                </a:cxn>
                <a:cxn ang="0">
                  <a:pos x="448" y="476"/>
                </a:cxn>
                <a:cxn ang="0">
                  <a:pos x="396" y="563"/>
                </a:cxn>
                <a:cxn ang="0">
                  <a:pos x="336" y="620"/>
                </a:cxn>
                <a:cxn ang="0">
                  <a:pos x="331" y="626"/>
                </a:cxn>
                <a:cxn ang="0">
                  <a:pos x="339" y="1180"/>
                </a:cxn>
                <a:cxn ang="0">
                  <a:pos x="143" y="1180"/>
                </a:cxn>
                <a:cxn ang="0">
                  <a:pos x="141" y="653"/>
                </a:cxn>
                <a:cxn ang="0">
                  <a:pos x="120" y="634"/>
                </a:cxn>
                <a:cxn ang="0">
                  <a:pos x="74" y="398"/>
                </a:cxn>
                <a:cxn ang="0">
                  <a:pos x="74" y="396"/>
                </a:cxn>
                <a:cxn ang="0">
                  <a:pos x="53" y="332"/>
                </a:cxn>
                <a:cxn ang="0">
                  <a:pos x="35" y="268"/>
                </a:cxn>
                <a:cxn ang="0">
                  <a:pos x="8" y="192"/>
                </a:cxn>
                <a:cxn ang="0">
                  <a:pos x="47" y="171"/>
                </a:cxn>
                <a:cxn ang="0">
                  <a:pos x="91" y="276"/>
                </a:cxn>
                <a:cxn ang="0">
                  <a:pos x="109" y="324"/>
                </a:cxn>
                <a:cxn ang="0">
                  <a:pos x="117" y="343"/>
                </a:cxn>
                <a:cxn ang="0">
                  <a:pos x="136" y="334"/>
                </a:cxn>
                <a:cxn ang="0">
                  <a:pos x="128" y="260"/>
                </a:cxn>
                <a:cxn ang="0">
                  <a:pos x="123" y="186"/>
                </a:cxn>
                <a:cxn ang="0">
                  <a:pos x="112" y="96"/>
                </a:cxn>
                <a:cxn ang="0">
                  <a:pos x="159" y="81"/>
                </a:cxn>
                <a:cxn ang="0">
                  <a:pos x="184" y="208"/>
                </a:cxn>
                <a:cxn ang="0">
                  <a:pos x="192" y="266"/>
                </a:cxn>
                <a:cxn ang="0">
                  <a:pos x="202" y="315"/>
                </a:cxn>
                <a:cxn ang="0">
                  <a:pos x="221" y="307"/>
                </a:cxn>
                <a:cxn ang="0">
                  <a:pos x="227" y="223"/>
                </a:cxn>
                <a:cxn ang="0">
                  <a:pos x="236" y="141"/>
                </a:cxn>
                <a:cxn ang="0">
                  <a:pos x="242" y="39"/>
                </a:cxn>
                <a:cxn ang="0">
                  <a:pos x="297" y="33"/>
                </a:cxn>
                <a:cxn ang="0">
                  <a:pos x="299" y="177"/>
                </a:cxn>
                <a:cxn ang="0">
                  <a:pos x="296" y="242"/>
                </a:cxn>
                <a:cxn ang="0">
                  <a:pos x="298" y="304"/>
                </a:cxn>
                <a:cxn ang="0">
                  <a:pos x="315" y="309"/>
                </a:cxn>
                <a:cxn ang="0">
                  <a:pos x="329" y="258"/>
                </a:cxn>
                <a:cxn ang="0">
                  <a:pos x="353" y="188"/>
                </a:cxn>
                <a:cxn ang="0">
                  <a:pos x="376" y="100"/>
                </a:cxn>
                <a:cxn ang="0">
                  <a:pos x="426" y="105"/>
                </a:cxn>
                <a:cxn ang="0">
                  <a:pos x="401" y="231"/>
                </a:cxn>
                <a:cxn ang="0">
                  <a:pos x="386" y="288"/>
                </a:cxn>
                <a:cxn ang="0">
                  <a:pos x="375" y="352"/>
                </a:cxn>
                <a:cxn ang="0">
                  <a:pos x="369" y="463"/>
                </a:cxn>
                <a:cxn ang="0">
                  <a:pos x="370" y="468"/>
                </a:cxn>
                <a:cxn ang="0">
                  <a:pos x="388" y="453"/>
                </a:cxn>
                <a:cxn ang="0">
                  <a:pos x="435" y="400"/>
                </a:cxn>
                <a:cxn ang="0">
                  <a:pos x="505" y="373"/>
                </a:cxn>
                <a:cxn ang="0">
                  <a:pos x="526" y="419"/>
                </a:cxn>
              </a:cxnLst>
              <a:rect l="0" t="0" r="r" b="b"/>
              <a:pathLst>
                <a:path w="558" h="1180">
                  <a:moveTo>
                    <a:pt x="526" y="419"/>
                  </a:moveTo>
                  <a:cubicBezTo>
                    <a:pt x="491" y="438"/>
                    <a:pt x="460" y="466"/>
                    <a:pt x="448" y="476"/>
                  </a:cubicBezTo>
                  <a:cubicBezTo>
                    <a:pt x="435" y="486"/>
                    <a:pt x="407" y="544"/>
                    <a:pt x="396" y="563"/>
                  </a:cubicBezTo>
                  <a:cubicBezTo>
                    <a:pt x="385" y="580"/>
                    <a:pt x="370" y="605"/>
                    <a:pt x="336" y="620"/>
                  </a:cubicBezTo>
                  <a:cubicBezTo>
                    <a:pt x="335" y="622"/>
                    <a:pt x="333" y="624"/>
                    <a:pt x="331" y="626"/>
                  </a:cubicBezTo>
                  <a:cubicBezTo>
                    <a:pt x="327" y="668"/>
                    <a:pt x="329" y="1102"/>
                    <a:pt x="339" y="1180"/>
                  </a:cubicBezTo>
                  <a:cubicBezTo>
                    <a:pt x="143" y="1180"/>
                    <a:pt x="143" y="1180"/>
                    <a:pt x="143" y="1180"/>
                  </a:cubicBezTo>
                  <a:cubicBezTo>
                    <a:pt x="143" y="1164"/>
                    <a:pt x="149" y="716"/>
                    <a:pt x="141" y="653"/>
                  </a:cubicBezTo>
                  <a:cubicBezTo>
                    <a:pt x="134" y="648"/>
                    <a:pt x="127" y="642"/>
                    <a:pt x="120" y="634"/>
                  </a:cubicBezTo>
                  <a:cubicBezTo>
                    <a:pt x="73" y="578"/>
                    <a:pt x="74" y="398"/>
                    <a:pt x="74" y="398"/>
                  </a:cubicBezTo>
                  <a:cubicBezTo>
                    <a:pt x="74" y="397"/>
                    <a:pt x="74" y="396"/>
                    <a:pt x="74" y="396"/>
                  </a:cubicBezTo>
                  <a:cubicBezTo>
                    <a:pt x="70" y="383"/>
                    <a:pt x="61" y="354"/>
                    <a:pt x="53" y="332"/>
                  </a:cubicBezTo>
                  <a:cubicBezTo>
                    <a:pt x="49" y="321"/>
                    <a:pt x="37" y="277"/>
                    <a:pt x="35" y="268"/>
                  </a:cubicBezTo>
                  <a:cubicBezTo>
                    <a:pt x="33" y="261"/>
                    <a:pt x="13" y="207"/>
                    <a:pt x="8" y="192"/>
                  </a:cubicBezTo>
                  <a:cubicBezTo>
                    <a:pt x="0" y="163"/>
                    <a:pt x="33" y="149"/>
                    <a:pt x="47" y="171"/>
                  </a:cubicBezTo>
                  <a:cubicBezTo>
                    <a:pt x="60" y="193"/>
                    <a:pt x="81" y="254"/>
                    <a:pt x="91" y="276"/>
                  </a:cubicBezTo>
                  <a:cubicBezTo>
                    <a:pt x="101" y="296"/>
                    <a:pt x="105" y="312"/>
                    <a:pt x="109" y="324"/>
                  </a:cubicBezTo>
                  <a:cubicBezTo>
                    <a:pt x="110" y="328"/>
                    <a:pt x="116" y="341"/>
                    <a:pt x="117" y="343"/>
                  </a:cubicBezTo>
                  <a:cubicBezTo>
                    <a:pt x="121" y="350"/>
                    <a:pt x="138" y="342"/>
                    <a:pt x="136" y="334"/>
                  </a:cubicBezTo>
                  <a:cubicBezTo>
                    <a:pt x="135" y="318"/>
                    <a:pt x="131" y="286"/>
                    <a:pt x="128" y="260"/>
                  </a:cubicBezTo>
                  <a:cubicBezTo>
                    <a:pt x="126" y="247"/>
                    <a:pt x="123" y="197"/>
                    <a:pt x="123" y="186"/>
                  </a:cubicBezTo>
                  <a:cubicBezTo>
                    <a:pt x="123" y="177"/>
                    <a:pt x="113" y="113"/>
                    <a:pt x="112" y="96"/>
                  </a:cubicBezTo>
                  <a:cubicBezTo>
                    <a:pt x="110" y="61"/>
                    <a:pt x="150" y="54"/>
                    <a:pt x="159" y="81"/>
                  </a:cubicBezTo>
                  <a:cubicBezTo>
                    <a:pt x="169" y="109"/>
                    <a:pt x="178" y="181"/>
                    <a:pt x="184" y="208"/>
                  </a:cubicBezTo>
                  <a:cubicBezTo>
                    <a:pt x="190" y="233"/>
                    <a:pt x="191" y="251"/>
                    <a:pt x="192" y="266"/>
                  </a:cubicBezTo>
                  <a:cubicBezTo>
                    <a:pt x="193" y="275"/>
                    <a:pt x="198" y="297"/>
                    <a:pt x="202" y="315"/>
                  </a:cubicBezTo>
                  <a:cubicBezTo>
                    <a:pt x="204" y="321"/>
                    <a:pt x="220" y="321"/>
                    <a:pt x="221" y="307"/>
                  </a:cubicBezTo>
                  <a:cubicBezTo>
                    <a:pt x="223" y="290"/>
                    <a:pt x="226" y="252"/>
                    <a:pt x="227" y="223"/>
                  </a:cubicBezTo>
                  <a:cubicBezTo>
                    <a:pt x="227" y="209"/>
                    <a:pt x="234" y="153"/>
                    <a:pt x="236" y="141"/>
                  </a:cubicBezTo>
                  <a:cubicBezTo>
                    <a:pt x="238" y="131"/>
                    <a:pt x="240" y="59"/>
                    <a:pt x="242" y="39"/>
                  </a:cubicBezTo>
                  <a:cubicBezTo>
                    <a:pt x="246" y="0"/>
                    <a:pt x="291" y="1"/>
                    <a:pt x="297" y="33"/>
                  </a:cubicBezTo>
                  <a:cubicBezTo>
                    <a:pt x="302" y="65"/>
                    <a:pt x="297" y="146"/>
                    <a:pt x="299" y="177"/>
                  </a:cubicBezTo>
                  <a:cubicBezTo>
                    <a:pt x="300" y="205"/>
                    <a:pt x="298" y="225"/>
                    <a:pt x="296" y="242"/>
                  </a:cubicBezTo>
                  <a:cubicBezTo>
                    <a:pt x="295" y="254"/>
                    <a:pt x="297" y="283"/>
                    <a:pt x="298" y="304"/>
                  </a:cubicBezTo>
                  <a:cubicBezTo>
                    <a:pt x="298" y="317"/>
                    <a:pt x="314" y="318"/>
                    <a:pt x="315" y="309"/>
                  </a:cubicBezTo>
                  <a:cubicBezTo>
                    <a:pt x="319" y="293"/>
                    <a:pt x="325" y="274"/>
                    <a:pt x="329" y="258"/>
                  </a:cubicBezTo>
                  <a:cubicBezTo>
                    <a:pt x="332" y="246"/>
                    <a:pt x="349" y="198"/>
                    <a:pt x="353" y="188"/>
                  </a:cubicBezTo>
                  <a:cubicBezTo>
                    <a:pt x="356" y="180"/>
                    <a:pt x="371" y="117"/>
                    <a:pt x="376" y="100"/>
                  </a:cubicBezTo>
                  <a:cubicBezTo>
                    <a:pt x="387" y="67"/>
                    <a:pt x="427" y="76"/>
                    <a:pt x="426" y="105"/>
                  </a:cubicBezTo>
                  <a:cubicBezTo>
                    <a:pt x="424" y="134"/>
                    <a:pt x="405" y="204"/>
                    <a:pt x="401" y="231"/>
                  </a:cubicBezTo>
                  <a:cubicBezTo>
                    <a:pt x="396" y="256"/>
                    <a:pt x="391" y="274"/>
                    <a:pt x="386" y="288"/>
                  </a:cubicBezTo>
                  <a:cubicBezTo>
                    <a:pt x="383" y="299"/>
                    <a:pt x="375" y="351"/>
                    <a:pt x="375" y="352"/>
                  </a:cubicBezTo>
                  <a:cubicBezTo>
                    <a:pt x="375" y="406"/>
                    <a:pt x="366" y="441"/>
                    <a:pt x="369" y="463"/>
                  </a:cubicBezTo>
                  <a:cubicBezTo>
                    <a:pt x="369" y="464"/>
                    <a:pt x="370" y="466"/>
                    <a:pt x="370" y="468"/>
                  </a:cubicBezTo>
                  <a:cubicBezTo>
                    <a:pt x="376" y="463"/>
                    <a:pt x="382" y="458"/>
                    <a:pt x="388" y="453"/>
                  </a:cubicBezTo>
                  <a:cubicBezTo>
                    <a:pt x="398" y="443"/>
                    <a:pt x="412" y="420"/>
                    <a:pt x="435" y="400"/>
                  </a:cubicBezTo>
                  <a:cubicBezTo>
                    <a:pt x="453" y="384"/>
                    <a:pt x="471" y="377"/>
                    <a:pt x="505" y="373"/>
                  </a:cubicBezTo>
                  <a:cubicBezTo>
                    <a:pt x="541" y="370"/>
                    <a:pt x="558" y="401"/>
                    <a:pt x="526" y="419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650"/>
            <p:cNvSpPr>
              <a:spLocks/>
            </p:cNvSpPr>
            <p:nvPr/>
          </p:nvSpPr>
          <p:spPr bwMode="auto">
            <a:xfrm>
              <a:off x="5297488" y="3398838"/>
              <a:ext cx="646113" cy="1744663"/>
            </a:xfrm>
            <a:custGeom>
              <a:avLst/>
              <a:gdLst/>
              <a:ahLst/>
              <a:cxnLst>
                <a:cxn ang="0">
                  <a:pos x="477" y="378"/>
                </a:cxn>
                <a:cxn ang="0">
                  <a:pos x="406" y="430"/>
                </a:cxn>
                <a:cxn ang="0">
                  <a:pos x="359" y="509"/>
                </a:cxn>
                <a:cxn ang="0">
                  <a:pos x="305" y="561"/>
                </a:cxn>
                <a:cxn ang="0">
                  <a:pos x="300" y="566"/>
                </a:cxn>
                <a:cxn ang="0">
                  <a:pos x="299" y="1363"/>
                </a:cxn>
                <a:cxn ang="0">
                  <a:pos x="133" y="1363"/>
                </a:cxn>
                <a:cxn ang="0">
                  <a:pos x="128" y="591"/>
                </a:cxn>
                <a:cxn ang="0">
                  <a:pos x="109" y="573"/>
                </a:cxn>
                <a:cxn ang="0">
                  <a:pos x="67" y="359"/>
                </a:cxn>
                <a:cxn ang="0">
                  <a:pos x="67" y="358"/>
                </a:cxn>
                <a:cxn ang="0">
                  <a:pos x="48" y="299"/>
                </a:cxn>
                <a:cxn ang="0">
                  <a:pos x="32" y="242"/>
                </a:cxn>
                <a:cxn ang="0">
                  <a:pos x="8" y="173"/>
                </a:cxn>
                <a:cxn ang="0">
                  <a:pos x="43" y="154"/>
                </a:cxn>
                <a:cxn ang="0">
                  <a:pos x="83" y="249"/>
                </a:cxn>
                <a:cxn ang="0">
                  <a:pos x="99" y="293"/>
                </a:cxn>
                <a:cxn ang="0">
                  <a:pos x="106" y="310"/>
                </a:cxn>
                <a:cxn ang="0">
                  <a:pos x="124" y="302"/>
                </a:cxn>
                <a:cxn ang="0">
                  <a:pos x="116" y="235"/>
                </a:cxn>
                <a:cxn ang="0">
                  <a:pos x="112" y="168"/>
                </a:cxn>
                <a:cxn ang="0">
                  <a:pos x="102" y="86"/>
                </a:cxn>
                <a:cxn ang="0">
                  <a:pos x="145" y="73"/>
                </a:cxn>
                <a:cxn ang="0">
                  <a:pos x="167" y="187"/>
                </a:cxn>
                <a:cxn ang="0">
                  <a:pos x="175" y="240"/>
                </a:cxn>
                <a:cxn ang="0">
                  <a:pos x="184" y="284"/>
                </a:cxn>
                <a:cxn ang="0">
                  <a:pos x="201" y="277"/>
                </a:cxn>
                <a:cxn ang="0">
                  <a:pos x="206" y="202"/>
                </a:cxn>
                <a:cxn ang="0">
                  <a:pos x="214" y="127"/>
                </a:cxn>
                <a:cxn ang="0">
                  <a:pos x="219" y="35"/>
                </a:cxn>
                <a:cxn ang="0">
                  <a:pos x="269" y="29"/>
                </a:cxn>
                <a:cxn ang="0">
                  <a:pos x="271" y="159"/>
                </a:cxn>
                <a:cxn ang="0">
                  <a:pos x="269" y="218"/>
                </a:cxn>
                <a:cxn ang="0">
                  <a:pos x="270" y="275"/>
                </a:cxn>
                <a:cxn ang="0">
                  <a:pos x="286" y="279"/>
                </a:cxn>
                <a:cxn ang="0">
                  <a:pos x="298" y="233"/>
                </a:cxn>
                <a:cxn ang="0">
                  <a:pos x="320" y="169"/>
                </a:cxn>
                <a:cxn ang="0">
                  <a:pos x="341" y="90"/>
                </a:cxn>
                <a:cxn ang="0">
                  <a:pos x="386" y="94"/>
                </a:cxn>
                <a:cxn ang="0">
                  <a:pos x="363" y="208"/>
                </a:cxn>
                <a:cxn ang="0">
                  <a:pos x="350" y="260"/>
                </a:cxn>
                <a:cxn ang="0">
                  <a:pos x="340" y="318"/>
                </a:cxn>
                <a:cxn ang="0">
                  <a:pos x="335" y="419"/>
                </a:cxn>
                <a:cxn ang="0">
                  <a:pos x="336" y="423"/>
                </a:cxn>
                <a:cxn ang="0">
                  <a:pos x="351" y="409"/>
                </a:cxn>
                <a:cxn ang="0">
                  <a:pos x="395" y="362"/>
                </a:cxn>
                <a:cxn ang="0">
                  <a:pos x="458" y="337"/>
                </a:cxn>
                <a:cxn ang="0">
                  <a:pos x="477" y="378"/>
                </a:cxn>
              </a:cxnLst>
              <a:rect l="0" t="0" r="r" b="b"/>
              <a:pathLst>
                <a:path w="506" h="1363">
                  <a:moveTo>
                    <a:pt x="477" y="378"/>
                  </a:moveTo>
                  <a:cubicBezTo>
                    <a:pt x="445" y="396"/>
                    <a:pt x="417" y="421"/>
                    <a:pt x="406" y="430"/>
                  </a:cubicBezTo>
                  <a:cubicBezTo>
                    <a:pt x="394" y="439"/>
                    <a:pt x="369" y="492"/>
                    <a:pt x="359" y="509"/>
                  </a:cubicBezTo>
                  <a:cubicBezTo>
                    <a:pt x="349" y="525"/>
                    <a:pt x="336" y="547"/>
                    <a:pt x="305" y="561"/>
                  </a:cubicBezTo>
                  <a:cubicBezTo>
                    <a:pt x="303" y="563"/>
                    <a:pt x="302" y="565"/>
                    <a:pt x="300" y="566"/>
                  </a:cubicBezTo>
                  <a:cubicBezTo>
                    <a:pt x="299" y="582"/>
                    <a:pt x="298" y="1317"/>
                    <a:pt x="299" y="1363"/>
                  </a:cubicBezTo>
                  <a:cubicBezTo>
                    <a:pt x="133" y="1363"/>
                    <a:pt x="133" y="1363"/>
                    <a:pt x="133" y="1363"/>
                  </a:cubicBezTo>
                  <a:cubicBezTo>
                    <a:pt x="132" y="1334"/>
                    <a:pt x="131" y="612"/>
                    <a:pt x="128" y="591"/>
                  </a:cubicBezTo>
                  <a:cubicBezTo>
                    <a:pt x="121" y="586"/>
                    <a:pt x="115" y="581"/>
                    <a:pt x="109" y="573"/>
                  </a:cubicBezTo>
                  <a:cubicBezTo>
                    <a:pt x="67" y="522"/>
                    <a:pt x="67" y="359"/>
                    <a:pt x="67" y="359"/>
                  </a:cubicBezTo>
                  <a:cubicBezTo>
                    <a:pt x="67" y="359"/>
                    <a:pt x="67" y="358"/>
                    <a:pt x="67" y="358"/>
                  </a:cubicBezTo>
                  <a:cubicBezTo>
                    <a:pt x="64" y="346"/>
                    <a:pt x="55" y="320"/>
                    <a:pt x="48" y="299"/>
                  </a:cubicBezTo>
                  <a:cubicBezTo>
                    <a:pt x="44" y="290"/>
                    <a:pt x="34" y="250"/>
                    <a:pt x="32" y="242"/>
                  </a:cubicBezTo>
                  <a:cubicBezTo>
                    <a:pt x="30" y="235"/>
                    <a:pt x="12" y="187"/>
                    <a:pt x="8" y="173"/>
                  </a:cubicBezTo>
                  <a:cubicBezTo>
                    <a:pt x="0" y="146"/>
                    <a:pt x="30" y="134"/>
                    <a:pt x="43" y="154"/>
                  </a:cubicBezTo>
                  <a:cubicBezTo>
                    <a:pt x="55" y="174"/>
                    <a:pt x="74" y="229"/>
                    <a:pt x="83" y="249"/>
                  </a:cubicBezTo>
                  <a:cubicBezTo>
                    <a:pt x="92" y="268"/>
                    <a:pt x="96" y="281"/>
                    <a:pt x="99" y="293"/>
                  </a:cubicBezTo>
                  <a:cubicBezTo>
                    <a:pt x="100" y="296"/>
                    <a:pt x="105" y="308"/>
                    <a:pt x="106" y="310"/>
                  </a:cubicBezTo>
                  <a:cubicBezTo>
                    <a:pt x="110" y="316"/>
                    <a:pt x="125" y="309"/>
                    <a:pt x="124" y="302"/>
                  </a:cubicBezTo>
                  <a:cubicBezTo>
                    <a:pt x="122" y="288"/>
                    <a:pt x="119" y="258"/>
                    <a:pt x="116" y="235"/>
                  </a:cubicBezTo>
                  <a:cubicBezTo>
                    <a:pt x="115" y="223"/>
                    <a:pt x="112" y="177"/>
                    <a:pt x="112" y="168"/>
                  </a:cubicBezTo>
                  <a:cubicBezTo>
                    <a:pt x="112" y="160"/>
                    <a:pt x="103" y="102"/>
                    <a:pt x="102" y="86"/>
                  </a:cubicBezTo>
                  <a:cubicBezTo>
                    <a:pt x="100" y="54"/>
                    <a:pt x="136" y="48"/>
                    <a:pt x="145" y="73"/>
                  </a:cubicBezTo>
                  <a:cubicBezTo>
                    <a:pt x="153" y="98"/>
                    <a:pt x="161" y="163"/>
                    <a:pt x="167" y="187"/>
                  </a:cubicBezTo>
                  <a:cubicBezTo>
                    <a:pt x="172" y="210"/>
                    <a:pt x="173" y="226"/>
                    <a:pt x="175" y="240"/>
                  </a:cubicBezTo>
                  <a:cubicBezTo>
                    <a:pt x="175" y="249"/>
                    <a:pt x="180" y="268"/>
                    <a:pt x="184" y="284"/>
                  </a:cubicBezTo>
                  <a:cubicBezTo>
                    <a:pt x="185" y="290"/>
                    <a:pt x="200" y="290"/>
                    <a:pt x="201" y="277"/>
                  </a:cubicBezTo>
                  <a:cubicBezTo>
                    <a:pt x="202" y="261"/>
                    <a:pt x="205" y="228"/>
                    <a:pt x="206" y="202"/>
                  </a:cubicBezTo>
                  <a:cubicBezTo>
                    <a:pt x="206" y="188"/>
                    <a:pt x="213" y="137"/>
                    <a:pt x="214" y="127"/>
                  </a:cubicBezTo>
                  <a:cubicBezTo>
                    <a:pt x="216" y="118"/>
                    <a:pt x="217" y="52"/>
                    <a:pt x="219" y="35"/>
                  </a:cubicBezTo>
                  <a:cubicBezTo>
                    <a:pt x="223" y="0"/>
                    <a:pt x="264" y="0"/>
                    <a:pt x="269" y="29"/>
                  </a:cubicBezTo>
                  <a:cubicBezTo>
                    <a:pt x="274" y="58"/>
                    <a:pt x="269" y="132"/>
                    <a:pt x="271" y="159"/>
                  </a:cubicBezTo>
                  <a:cubicBezTo>
                    <a:pt x="272" y="185"/>
                    <a:pt x="270" y="203"/>
                    <a:pt x="269" y="218"/>
                  </a:cubicBezTo>
                  <a:cubicBezTo>
                    <a:pt x="268" y="229"/>
                    <a:pt x="270" y="255"/>
                    <a:pt x="270" y="275"/>
                  </a:cubicBezTo>
                  <a:cubicBezTo>
                    <a:pt x="270" y="287"/>
                    <a:pt x="285" y="287"/>
                    <a:pt x="286" y="279"/>
                  </a:cubicBezTo>
                  <a:cubicBezTo>
                    <a:pt x="290" y="265"/>
                    <a:pt x="295" y="248"/>
                    <a:pt x="298" y="233"/>
                  </a:cubicBezTo>
                  <a:cubicBezTo>
                    <a:pt x="301" y="222"/>
                    <a:pt x="316" y="178"/>
                    <a:pt x="320" y="169"/>
                  </a:cubicBezTo>
                  <a:cubicBezTo>
                    <a:pt x="322" y="162"/>
                    <a:pt x="336" y="105"/>
                    <a:pt x="341" y="90"/>
                  </a:cubicBezTo>
                  <a:cubicBezTo>
                    <a:pt x="351" y="60"/>
                    <a:pt x="387" y="68"/>
                    <a:pt x="386" y="94"/>
                  </a:cubicBezTo>
                  <a:cubicBezTo>
                    <a:pt x="384" y="121"/>
                    <a:pt x="367" y="184"/>
                    <a:pt x="363" y="208"/>
                  </a:cubicBezTo>
                  <a:cubicBezTo>
                    <a:pt x="359" y="231"/>
                    <a:pt x="355" y="247"/>
                    <a:pt x="350" y="260"/>
                  </a:cubicBezTo>
                  <a:cubicBezTo>
                    <a:pt x="347" y="270"/>
                    <a:pt x="340" y="317"/>
                    <a:pt x="340" y="318"/>
                  </a:cubicBezTo>
                  <a:cubicBezTo>
                    <a:pt x="340" y="367"/>
                    <a:pt x="332" y="398"/>
                    <a:pt x="335" y="419"/>
                  </a:cubicBezTo>
                  <a:cubicBezTo>
                    <a:pt x="335" y="419"/>
                    <a:pt x="336" y="422"/>
                    <a:pt x="336" y="423"/>
                  </a:cubicBezTo>
                  <a:cubicBezTo>
                    <a:pt x="341" y="419"/>
                    <a:pt x="346" y="414"/>
                    <a:pt x="351" y="409"/>
                  </a:cubicBezTo>
                  <a:cubicBezTo>
                    <a:pt x="361" y="400"/>
                    <a:pt x="373" y="380"/>
                    <a:pt x="395" y="362"/>
                  </a:cubicBezTo>
                  <a:cubicBezTo>
                    <a:pt x="411" y="347"/>
                    <a:pt x="427" y="340"/>
                    <a:pt x="458" y="337"/>
                  </a:cubicBezTo>
                  <a:cubicBezTo>
                    <a:pt x="490" y="334"/>
                    <a:pt x="506" y="363"/>
                    <a:pt x="477" y="378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651"/>
            <p:cNvSpPr>
              <a:spLocks/>
            </p:cNvSpPr>
            <p:nvPr/>
          </p:nvSpPr>
          <p:spPr bwMode="auto">
            <a:xfrm>
              <a:off x="2322513" y="3252788"/>
              <a:ext cx="669925" cy="1890713"/>
            </a:xfrm>
            <a:custGeom>
              <a:avLst/>
              <a:gdLst/>
              <a:ahLst/>
              <a:cxnLst>
                <a:cxn ang="0">
                  <a:pos x="481" y="175"/>
                </a:cxn>
                <a:cxn ang="0">
                  <a:pos x="432" y="266"/>
                </a:cxn>
                <a:cxn ang="0">
                  <a:pos x="411" y="308"/>
                </a:cxn>
                <a:cxn ang="0">
                  <a:pos x="402" y="324"/>
                </a:cxn>
                <a:cxn ang="0">
                  <a:pos x="386" y="314"/>
                </a:cxn>
                <a:cxn ang="0">
                  <a:pos x="400" y="248"/>
                </a:cxn>
                <a:cxn ang="0">
                  <a:pos x="410" y="182"/>
                </a:cxn>
                <a:cxn ang="0">
                  <a:pos x="428" y="102"/>
                </a:cxn>
                <a:cxn ang="0">
                  <a:pos x="387" y="85"/>
                </a:cxn>
                <a:cxn ang="0">
                  <a:pos x="354" y="196"/>
                </a:cxn>
                <a:cxn ang="0">
                  <a:pos x="341" y="248"/>
                </a:cxn>
                <a:cxn ang="0">
                  <a:pos x="328" y="291"/>
                </a:cxn>
                <a:cxn ang="0">
                  <a:pos x="311" y="283"/>
                </a:cxn>
                <a:cxn ang="0">
                  <a:pos x="314" y="207"/>
                </a:cxn>
                <a:cxn ang="0">
                  <a:pos x="312" y="131"/>
                </a:cxn>
                <a:cxn ang="0">
                  <a:pos x="316" y="40"/>
                </a:cxn>
                <a:cxn ang="0">
                  <a:pos x="267" y="29"/>
                </a:cxn>
                <a:cxn ang="0">
                  <a:pos x="253" y="158"/>
                </a:cxn>
                <a:cxn ang="0">
                  <a:pos x="249" y="218"/>
                </a:cxn>
                <a:cxn ang="0">
                  <a:pos x="243" y="274"/>
                </a:cxn>
                <a:cxn ang="0">
                  <a:pos x="227" y="276"/>
                </a:cxn>
                <a:cxn ang="0">
                  <a:pos x="219" y="230"/>
                </a:cxn>
                <a:cxn ang="0">
                  <a:pos x="203" y="164"/>
                </a:cxn>
                <a:cxn ang="0">
                  <a:pos x="189" y="83"/>
                </a:cxn>
                <a:cxn ang="0">
                  <a:pos x="145" y="83"/>
                </a:cxn>
                <a:cxn ang="0">
                  <a:pos x="156" y="198"/>
                </a:cxn>
                <a:cxn ang="0">
                  <a:pos x="164" y="251"/>
                </a:cxn>
                <a:cxn ang="0">
                  <a:pos x="169" y="310"/>
                </a:cxn>
                <a:cxn ang="0">
                  <a:pos x="165" y="411"/>
                </a:cxn>
                <a:cxn ang="0">
                  <a:pos x="163" y="415"/>
                </a:cxn>
                <a:cxn ang="0">
                  <a:pos x="149" y="400"/>
                </a:cxn>
                <a:cxn ang="0">
                  <a:pos x="111" y="348"/>
                </a:cxn>
                <a:cxn ang="0">
                  <a:pos x="50" y="318"/>
                </a:cxn>
                <a:cxn ang="0">
                  <a:pos x="27" y="357"/>
                </a:cxn>
                <a:cxn ang="0">
                  <a:pos x="93" y="415"/>
                </a:cxn>
                <a:cxn ang="0">
                  <a:pos x="132" y="498"/>
                </a:cxn>
                <a:cxn ang="0">
                  <a:pos x="181" y="555"/>
                </a:cxn>
                <a:cxn ang="0">
                  <a:pos x="185" y="561"/>
                </a:cxn>
                <a:cxn ang="0">
                  <a:pos x="99" y="1478"/>
                </a:cxn>
                <a:cxn ang="0">
                  <a:pos x="310" y="1478"/>
                </a:cxn>
                <a:cxn ang="0">
                  <a:pos x="354" y="602"/>
                </a:cxn>
                <a:cxn ang="0">
                  <a:pos x="375" y="586"/>
                </a:cxn>
                <a:cxn ang="0">
                  <a:pos x="436" y="377"/>
                </a:cxn>
                <a:cxn ang="0">
                  <a:pos x="437" y="375"/>
                </a:cxn>
                <a:cxn ang="0">
                  <a:pos x="461" y="319"/>
                </a:cxn>
                <a:cxn ang="0">
                  <a:pos x="483" y="264"/>
                </a:cxn>
                <a:cxn ang="0">
                  <a:pos x="513" y="198"/>
                </a:cxn>
                <a:cxn ang="0">
                  <a:pos x="481" y="175"/>
                </a:cxn>
              </a:cxnLst>
              <a:rect l="0" t="0" r="r" b="b"/>
              <a:pathLst>
                <a:path w="524" h="1478">
                  <a:moveTo>
                    <a:pt x="481" y="175"/>
                  </a:moveTo>
                  <a:cubicBezTo>
                    <a:pt x="467" y="194"/>
                    <a:pt x="443" y="247"/>
                    <a:pt x="432" y="266"/>
                  </a:cubicBezTo>
                  <a:cubicBezTo>
                    <a:pt x="421" y="283"/>
                    <a:pt x="416" y="297"/>
                    <a:pt x="411" y="308"/>
                  </a:cubicBezTo>
                  <a:cubicBezTo>
                    <a:pt x="410" y="311"/>
                    <a:pt x="404" y="322"/>
                    <a:pt x="402" y="324"/>
                  </a:cubicBezTo>
                  <a:cubicBezTo>
                    <a:pt x="398" y="330"/>
                    <a:pt x="384" y="322"/>
                    <a:pt x="386" y="314"/>
                  </a:cubicBezTo>
                  <a:cubicBezTo>
                    <a:pt x="389" y="300"/>
                    <a:pt x="394" y="271"/>
                    <a:pt x="400" y="248"/>
                  </a:cubicBezTo>
                  <a:cubicBezTo>
                    <a:pt x="402" y="237"/>
                    <a:pt x="409" y="192"/>
                    <a:pt x="410" y="182"/>
                  </a:cubicBezTo>
                  <a:cubicBezTo>
                    <a:pt x="411" y="174"/>
                    <a:pt x="426" y="117"/>
                    <a:pt x="428" y="102"/>
                  </a:cubicBezTo>
                  <a:cubicBezTo>
                    <a:pt x="433" y="70"/>
                    <a:pt x="398" y="60"/>
                    <a:pt x="387" y="85"/>
                  </a:cubicBezTo>
                  <a:cubicBezTo>
                    <a:pt x="376" y="109"/>
                    <a:pt x="362" y="173"/>
                    <a:pt x="354" y="196"/>
                  </a:cubicBezTo>
                  <a:cubicBezTo>
                    <a:pt x="346" y="218"/>
                    <a:pt x="344" y="234"/>
                    <a:pt x="341" y="248"/>
                  </a:cubicBezTo>
                  <a:cubicBezTo>
                    <a:pt x="340" y="256"/>
                    <a:pt x="333" y="275"/>
                    <a:pt x="328" y="291"/>
                  </a:cubicBezTo>
                  <a:cubicBezTo>
                    <a:pt x="326" y="297"/>
                    <a:pt x="311" y="295"/>
                    <a:pt x="311" y="283"/>
                  </a:cubicBezTo>
                  <a:cubicBezTo>
                    <a:pt x="312" y="267"/>
                    <a:pt x="312" y="233"/>
                    <a:pt x="314" y="207"/>
                  </a:cubicBezTo>
                  <a:cubicBezTo>
                    <a:pt x="314" y="193"/>
                    <a:pt x="313" y="142"/>
                    <a:pt x="312" y="131"/>
                  </a:cubicBezTo>
                  <a:cubicBezTo>
                    <a:pt x="312" y="123"/>
                    <a:pt x="316" y="57"/>
                    <a:pt x="316" y="40"/>
                  </a:cubicBezTo>
                  <a:cubicBezTo>
                    <a:pt x="316" y="4"/>
                    <a:pt x="275" y="0"/>
                    <a:pt x="267" y="29"/>
                  </a:cubicBezTo>
                  <a:cubicBezTo>
                    <a:pt x="260" y="58"/>
                    <a:pt x="257" y="131"/>
                    <a:pt x="253" y="158"/>
                  </a:cubicBezTo>
                  <a:cubicBezTo>
                    <a:pt x="249" y="184"/>
                    <a:pt x="249" y="202"/>
                    <a:pt x="249" y="218"/>
                  </a:cubicBezTo>
                  <a:cubicBezTo>
                    <a:pt x="249" y="228"/>
                    <a:pt x="245" y="254"/>
                    <a:pt x="243" y="274"/>
                  </a:cubicBezTo>
                  <a:cubicBezTo>
                    <a:pt x="241" y="285"/>
                    <a:pt x="227" y="284"/>
                    <a:pt x="227" y="276"/>
                  </a:cubicBezTo>
                  <a:cubicBezTo>
                    <a:pt x="224" y="262"/>
                    <a:pt x="221" y="244"/>
                    <a:pt x="219" y="230"/>
                  </a:cubicBezTo>
                  <a:cubicBezTo>
                    <a:pt x="217" y="218"/>
                    <a:pt x="206" y="173"/>
                    <a:pt x="203" y="164"/>
                  </a:cubicBezTo>
                  <a:cubicBezTo>
                    <a:pt x="201" y="156"/>
                    <a:pt x="193" y="98"/>
                    <a:pt x="189" y="83"/>
                  </a:cubicBezTo>
                  <a:cubicBezTo>
                    <a:pt x="182" y="52"/>
                    <a:pt x="146" y="56"/>
                    <a:pt x="145" y="83"/>
                  </a:cubicBezTo>
                  <a:cubicBezTo>
                    <a:pt x="144" y="109"/>
                    <a:pt x="155" y="174"/>
                    <a:pt x="156" y="198"/>
                  </a:cubicBezTo>
                  <a:cubicBezTo>
                    <a:pt x="158" y="222"/>
                    <a:pt x="161" y="238"/>
                    <a:pt x="164" y="251"/>
                  </a:cubicBezTo>
                  <a:cubicBezTo>
                    <a:pt x="167" y="262"/>
                    <a:pt x="169" y="309"/>
                    <a:pt x="169" y="310"/>
                  </a:cubicBezTo>
                  <a:cubicBezTo>
                    <a:pt x="164" y="359"/>
                    <a:pt x="169" y="391"/>
                    <a:pt x="165" y="411"/>
                  </a:cubicBezTo>
                  <a:cubicBezTo>
                    <a:pt x="165" y="411"/>
                    <a:pt x="164" y="414"/>
                    <a:pt x="163" y="415"/>
                  </a:cubicBezTo>
                  <a:cubicBezTo>
                    <a:pt x="159" y="410"/>
                    <a:pt x="154" y="405"/>
                    <a:pt x="149" y="400"/>
                  </a:cubicBezTo>
                  <a:cubicBezTo>
                    <a:pt x="140" y="390"/>
                    <a:pt x="130" y="368"/>
                    <a:pt x="111" y="348"/>
                  </a:cubicBezTo>
                  <a:cubicBezTo>
                    <a:pt x="96" y="332"/>
                    <a:pt x="80" y="324"/>
                    <a:pt x="50" y="318"/>
                  </a:cubicBezTo>
                  <a:cubicBezTo>
                    <a:pt x="18" y="312"/>
                    <a:pt x="0" y="339"/>
                    <a:pt x="27" y="357"/>
                  </a:cubicBezTo>
                  <a:cubicBezTo>
                    <a:pt x="57" y="377"/>
                    <a:pt x="82" y="405"/>
                    <a:pt x="93" y="415"/>
                  </a:cubicBezTo>
                  <a:cubicBezTo>
                    <a:pt x="103" y="426"/>
                    <a:pt x="123" y="480"/>
                    <a:pt x="132" y="498"/>
                  </a:cubicBezTo>
                  <a:cubicBezTo>
                    <a:pt x="140" y="515"/>
                    <a:pt x="152" y="539"/>
                    <a:pt x="181" y="555"/>
                  </a:cubicBezTo>
                  <a:cubicBezTo>
                    <a:pt x="182" y="557"/>
                    <a:pt x="184" y="559"/>
                    <a:pt x="185" y="561"/>
                  </a:cubicBezTo>
                  <a:cubicBezTo>
                    <a:pt x="185" y="601"/>
                    <a:pt x="149" y="1057"/>
                    <a:pt x="99" y="1478"/>
                  </a:cubicBezTo>
                  <a:cubicBezTo>
                    <a:pt x="310" y="1478"/>
                    <a:pt x="310" y="1478"/>
                    <a:pt x="310" y="1478"/>
                  </a:cubicBezTo>
                  <a:cubicBezTo>
                    <a:pt x="333" y="1096"/>
                    <a:pt x="341" y="657"/>
                    <a:pt x="354" y="602"/>
                  </a:cubicBezTo>
                  <a:cubicBezTo>
                    <a:pt x="361" y="598"/>
                    <a:pt x="368" y="593"/>
                    <a:pt x="375" y="586"/>
                  </a:cubicBezTo>
                  <a:cubicBezTo>
                    <a:pt x="422" y="539"/>
                    <a:pt x="436" y="377"/>
                    <a:pt x="436" y="377"/>
                  </a:cubicBezTo>
                  <a:cubicBezTo>
                    <a:pt x="437" y="377"/>
                    <a:pt x="437" y="376"/>
                    <a:pt x="437" y="375"/>
                  </a:cubicBezTo>
                  <a:cubicBezTo>
                    <a:pt x="441" y="364"/>
                    <a:pt x="452" y="339"/>
                    <a:pt x="461" y="319"/>
                  </a:cubicBezTo>
                  <a:cubicBezTo>
                    <a:pt x="466" y="310"/>
                    <a:pt x="480" y="272"/>
                    <a:pt x="483" y="264"/>
                  </a:cubicBezTo>
                  <a:cubicBezTo>
                    <a:pt x="485" y="257"/>
                    <a:pt x="508" y="211"/>
                    <a:pt x="513" y="198"/>
                  </a:cubicBezTo>
                  <a:cubicBezTo>
                    <a:pt x="524" y="171"/>
                    <a:pt x="495" y="156"/>
                    <a:pt x="481" y="175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</p:cSld>
  <p:clrMapOvr>
    <a:masterClrMapping/>
  </p:clrMapOvr>
  <p:transition spd="med">
    <p:cover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2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152400" y="209550"/>
            <a:ext cx="2590800" cy="38472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900" i="1" dirty="0">
                <a:solidFill>
                  <a:schemeClr val="bg1"/>
                </a:solidFill>
              </a:rPr>
              <a:t>Financial Management</a:t>
            </a:r>
          </a:p>
        </p:txBody>
      </p:sp>
      <p:sp>
        <p:nvSpPr>
          <p:cNvPr id="2" name="Rectangle 1"/>
          <p:cNvSpPr/>
          <p:nvPr/>
        </p:nvSpPr>
        <p:spPr>
          <a:xfrm>
            <a:off x="762000" y="1352550"/>
            <a:ext cx="8001000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indent="-342900" defTabSz="1088232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</a:pPr>
            <a:r>
              <a:rPr lang="en-SG" sz="2000" i="1" dirty="0">
                <a:solidFill>
                  <a:schemeClr val="bg1"/>
                </a:solidFill>
                <a:ea typeface="Open Sans" pitchFamily="34" charset="0"/>
                <a:cs typeface="Open Sans" pitchFamily="34" charset="0"/>
              </a:rPr>
              <a:t>Process the local revenue and expenditure cycle within the system</a:t>
            </a:r>
            <a:endParaRPr lang="en-US" sz="2000" i="1" dirty="0">
              <a:solidFill>
                <a:schemeClr val="bg1"/>
              </a:solidFill>
              <a:ea typeface="Open Sans" pitchFamily="34" charset="0"/>
              <a:cs typeface="Open Sans" pitchFamily="34" charset="0"/>
            </a:endParaRPr>
          </a:p>
          <a:p>
            <a:pPr lvl="0" indent="-342900" defTabSz="1088232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</a:pPr>
            <a:r>
              <a:rPr lang="en-SG" sz="2000" i="1" dirty="0">
                <a:solidFill>
                  <a:schemeClr val="bg1"/>
                </a:solidFill>
                <a:ea typeface="Open Sans" pitchFamily="34" charset="0"/>
                <a:cs typeface="Open Sans" pitchFamily="34" charset="0"/>
              </a:rPr>
              <a:t>Tax assessment</a:t>
            </a:r>
            <a:endParaRPr lang="en-US" sz="2000" i="1" dirty="0">
              <a:solidFill>
                <a:schemeClr val="bg1"/>
              </a:solidFill>
              <a:ea typeface="Open Sans" pitchFamily="34" charset="0"/>
              <a:cs typeface="Open Sans" pitchFamily="34" charset="0"/>
            </a:endParaRPr>
          </a:p>
          <a:p>
            <a:pPr lvl="0" indent="-342900" defTabSz="1088232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</a:pPr>
            <a:r>
              <a:rPr lang="en-SG" sz="2000" i="1" dirty="0">
                <a:solidFill>
                  <a:schemeClr val="bg1"/>
                </a:solidFill>
                <a:ea typeface="Open Sans" pitchFamily="34" charset="0"/>
                <a:cs typeface="Open Sans" pitchFamily="34" charset="0"/>
              </a:rPr>
              <a:t>Printing and issuance of notice</a:t>
            </a:r>
          </a:p>
          <a:p>
            <a:pPr lvl="0" indent="-342900" defTabSz="1088232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</a:pPr>
            <a:r>
              <a:rPr lang="en-SG" sz="2000" i="1" dirty="0">
                <a:solidFill>
                  <a:schemeClr val="bg1"/>
                </a:solidFill>
                <a:ea typeface="Open Sans" pitchFamily="34" charset="0"/>
                <a:cs typeface="Open Sans" pitchFamily="34" charset="0"/>
              </a:rPr>
              <a:t>Issuance of invoice</a:t>
            </a:r>
          </a:p>
          <a:p>
            <a:pPr lvl="0" indent="-342900" defTabSz="1088232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</a:pPr>
            <a:r>
              <a:rPr lang="en-SG" sz="2000" i="1" dirty="0">
                <a:solidFill>
                  <a:schemeClr val="bg1"/>
                </a:solidFill>
                <a:ea typeface="Open Sans" pitchFamily="34" charset="0"/>
                <a:cs typeface="Open Sans" pitchFamily="34" charset="0"/>
              </a:rPr>
              <a:t>Recording of payments</a:t>
            </a:r>
            <a:endParaRPr lang="en-US" sz="2000" i="1" dirty="0">
              <a:solidFill>
                <a:schemeClr val="bg1"/>
              </a:solidFill>
              <a:ea typeface="Open Sans" pitchFamily="34" charset="0"/>
              <a:cs typeface="Open Sans" pitchFamily="34" charset="0"/>
            </a:endParaRPr>
          </a:p>
          <a:p>
            <a:pPr lvl="0" indent="-342900" defTabSz="1088232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</a:pPr>
            <a:r>
              <a:rPr lang="en-SG" sz="2000" i="1" dirty="0">
                <a:solidFill>
                  <a:schemeClr val="bg1"/>
                </a:solidFill>
                <a:ea typeface="Open Sans" pitchFamily="34" charset="0"/>
                <a:cs typeface="Open Sans" pitchFamily="34" charset="0"/>
              </a:rPr>
              <a:t>Generation of financial data that the ULB can use in Revenue projection</a:t>
            </a:r>
          </a:p>
          <a:p>
            <a:pPr lvl="0" indent="-342900" defTabSz="1088232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</a:pPr>
            <a:r>
              <a:rPr lang="en-SG" sz="2000" i="1" dirty="0">
                <a:solidFill>
                  <a:schemeClr val="bg1"/>
                </a:solidFill>
                <a:ea typeface="Open Sans" pitchFamily="34" charset="0"/>
                <a:cs typeface="Open Sans" pitchFamily="34" charset="0"/>
              </a:rPr>
              <a:t> Resource programming and budgeting. </a:t>
            </a:r>
            <a:endParaRPr lang="en-US" sz="2000" i="1" dirty="0">
              <a:solidFill>
                <a:schemeClr val="bg1"/>
              </a:solidFill>
              <a:ea typeface="Open Sans" pitchFamily="34" charset="0"/>
              <a:cs typeface="Open Sans" pitchFamily="34" charset="0"/>
            </a:endParaRPr>
          </a:p>
          <a:p>
            <a:pPr lvl="0" indent="-342900" defTabSz="1088232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</a:pPr>
            <a:r>
              <a:rPr lang="en-SG" sz="2000" i="1" dirty="0">
                <a:solidFill>
                  <a:schemeClr val="bg1"/>
                </a:solidFill>
                <a:ea typeface="Open Sans" pitchFamily="34" charset="0"/>
                <a:cs typeface="Open Sans" pitchFamily="34" charset="0"/>
              </a:rPr>
              <a:t>Electronic expense recording across the various units of the ULBs </a:t>
            </a:r>
          </a:p>
          <a:p>
            <a:pPr lvl="0" indent="-342900" defTabSz="1088232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</a:pPr>
            <a:r>
              <a:rPr lang="en-SG" sz="2000" i="1" dirty="0">
                <a:solidFill>
                  <a:schemeClr val="bg1"/>
                </a:solidFill>
                <a:ea typeface="Open Sans" pitchFamily="34" charset="0"/>
                <a:cs typeface="Open Sans" pitchFamily="34" charset="0"/>
              </a:rPr>
              <a:t>Facilitate the consolidation of expenditures.</a:t>
            </a:r>
            <a:endParaRPr lang="en-US" sz="2000" i="1" dirty="0">
              <a:solidFill>
                <a:schemeClr val="bg1"/>
              </a:solidFill>
              <a:ea typeface="Open Sans" pitchFamily="34" charset="0"/>
              <a:cs typeface="Open San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2719288"/>
      </p:ext>
    </p:extLst>
  </p:cSld>
  <p:clrMapOvr>
    <a:masterClrMapping/>
  </p:clrMapOvr>
  <p:transition spd="med"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228600" y="132605"/>
            <a:ext cx="2590800" cy="67710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900" i="1" dirty="0">
                <a:solidFill>
                  <a:schemeClr val="bg1"/>
                </a:solidFill>
              </a:rPr>
              <a:t>Infrastructure Asset Management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0B61B03-2171-4474-90B1-B895DBC1D6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9880" y="1657350"/>
            <a:ext cx="8224520" cy="1885233"/>
          </a:xfrm>
        </p:spPr>
        <p:txBody>
          <a:bodyPr>
            <a:normAutofit/>
          </a:bodyPr>
          <a:lstStyle/>
          <a:p>
            <a:pPr marL="0" defTabSz="1088232">
              <a:buClr>
                <a:schemeClr val="hlink"/>
              </a:buClr>
              <a:buSzPct val="65000"/>
              <a:buFont typeface="Wingdings" pitchFamily="2" charset="2"/>
              <a:buChar char="n"/>
            </a:pPr>
            <a:r>
              <a:rPr lang="en-SG" sz="2000" i="1" dirty="0">
                <a:solidFill>
                  <a:schemeClr val="bg1"/>
                </a:solidFill>
                <a:ea typeface="Open Sans" pitchFamily="34" charset="0"/>
                <a:cs typeface="Open Sans" pitchFamily="34" charset="0"/>
              </a:rPr>
              <a:t>Asset inventory Road, Water and Drainage System etc.</a:t>
            </a:r>
          </a:p>
          <a:p>
            <a:pPr marL="0" defTabSz="1088232">
              <a:buClr>
                <a:schemeClr val="hlink"/>
              </a:buClr>
              <a:buSzPct val="65000"/>
              <a:buFont typeface="Wingdings" pitchFamily="2" charset="2"/>
              <a:buChar char="n"/>
            </a:pPr>
            <a:r>
              <a:rPr lang="en-SG" sz="2000" i="1" dirty="0">
                <a:solidFill>
                  <a:schemeClr val="bg1"/>
                </a:solidFill>
                <a:ea typeface="Open Sans" pitchFamily="34" charset="0"/>
                <a:cs typeface="Open Sans" pitchFamily="34" charset="0"/>
              </a:rPr>
              <a:t>Interface with the capital investment program </a:t>
            </a:r>
          </a:p>
          <a:p>
            <a:pPr marL="0" defTabSz="1088232">
              <a:buClr>
                <a:schemeClr val="hlink"/>
              </a:buClr>
              <a:buSzPct val="65000"/>
              <a:buFont typeface="Wingdings" pitchFamily="2" charset="2"/>
              <a:buChar char="n"/>
            </a:pPr>
            <a:r>
              <a:rPr lang="en-SG" sz="2000" i="1" dirty="0">
                <a:solidFill>
                  <a:schemeClr val="bg1"/>
                </a:solidFill>
                <a:ea typeface="Open Sans" pitchFamily="34" charset="0"/>
                <a:cs typeface="Open Sans" pitchFamily="34" charset="0"/>
              </a:rPr>
              <a:t>Interface with the budgeting process</a:t>
            </a:r>
            <a:endParaRPr lang="en-US" sz="2000" i="1" dirty="0">
              <a:solidFill>
                <a:schemeClr val="bg1"/>
              </a:solidFill>
              <a:ea typeface="Open Sans" pitchFamily="34" charset="0"/>
              <a:cs typeface="Open Sans" pitchFamily="34" charset="0"/>
            </a:endParaRPr>
          </a:p>
          <a:p>
            <a:pPr marL="0" defTabSz="1088232">
              <a:buClr>
                <a:schemeClr val="hlink"/>
              </a:buClr>
              <a:buSzPct val="65000"/>
              <a:buFont typeface="Wingdings" pitchFamily="2" charset="2"/>
              <a:buChar char="n"/>
            </a:pPr>
            <a:r>
              <a:rPr lang="en-SG" sz="2000" i="1" dirty="0">
                <a:solidFill>
                  <a:schemeClr val="bg1"/>
                </a:solidFill>
                <a:ea typeface="Open Sans" pitchFamily="34" charset="0"/>
                <a:cs typeface="Open Sans" pitchFamily="34" charset="0"/>
              </a:rPr>
              <a:t>GIS based analytical tools to improve infrastructure asset management. </a:t>
            </a:r>
          </a:p>
          <a:p>
            <a:pPr marL="0" defTabSz="1088232">
              <a:buClr>
                <a:schemeClr val="hlink"/>
              </a:buClr>
              <a:buSzPct val="65000"/>
              <a:buFont typeface="Wingdings" pitchFamily="2" charset="2"/>
              <a:buChar char="n"/>
            </a:pPr>
            <a:r>
              <a:rPr lang="en-SG" sz="2000" i="1" dirty="0">
                <a:solidFill>
                  <a:schemeClr val="bg1"/>
                </a:solidFill>
                <a:ea typeface="Open Sans" pitchFamily="34" charset="0"/>
                <a:cs typeface="Open Sans" pitchFamily="34" charset="0"/>
              </a:rPr>
              <a:t>Support proactive asset management</a:t>
            </a:r>
            <a:endParaRPr lang="en-US" sz="2000" i="1" dirty="0">
              <a:solidFill>
                <a:schemeClr val="bg1"/>
              </a:solidFill>
              <a:ea typeface="Open Sans" pitchFamily="34" charset="0"/>
              <a:cs typeface="Open Sans" pitchFamily="34" charset="0"/>
            </a:endParaRP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053739469"/>
      </p:ext>
    </p:extLst>
  </p:cSld>
  <p:clrMapOvr>
    <a:masterClrMapping/>
  </p:clrMapOvr>
  <p:transition spd="med"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3"/>
          <p:cNvSpPr txBox="1">
            <a:spLocks/>
          </p:cNvSpPr>
          <p:nvPr/>
        </p:nvSpPr>
        <p:spPr>
          <a:xfrm>
            <a:off x="323850" y="247650"/>
            <a:ext cx="2495550" cy="4560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n-US" sz="1400" i="1" dirty="0">
                <a:solidFill>
                  <a:schemeClr val="bg1"/>
                </a:solidFill>
                <a:latin typeface="+mn-lt"/>
                <a:ea typeface="Open Sans" pitchFamily="34" charset="0"/>
                <a:cs typeface="Open Sans" pitchFamily="34" charset="0"/>
              </a:rPr>
              <a:t>Inter-Operability with Existing Systems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705850" y="178743"/>
            <a:ext cx="30008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900" b="1" dirty="0">
                <a:solidFill>
                  <a:schemeClr val="bg1"/>
                </a:solidFill>
              </a:rPr>
              <a:t>0</a:t>
            </a:r>
            <a:r>
              <a:rPr lang="en-US" sz="900" b="1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6" name="Freeform 7"/>
          <p:cNvSpPr>
            <a:spLocks/>
          </p:cNvSpPr>
          <p:nvPr/>
        </p:nvSpPr>
        <p:spPr bwMode="auto">
          <a:xfrm>
            <a:off x="7848600" y="4476750"/>
            <a:ext cx="519112" cy="269875"/>
          </a:xfrm>
          <a:custGeom>
            <a:avLst/>
            <a:gdLst/>
            <a:ahLst/>
            <a:cxnLst>
              <a:cxn ang="0">
                <a:pos x="663" y="88"/>
              </a:cxn>
              <a:cxn ang="0">
                <a:pos x="455" y="142"/>
              </a:cxn>
              <a:cxn ang="0">
                <a:pos x="455" y="142"/>
              </a:cxn>
              <a:cxn ang="0">
                <a:pos x="456" y="129"/>
              </a:cxn>
              <a:cxn ang="0">
                <a:pos x="641" y="84"/>
              </a:cxn>
              <a:cxn ang="0">
                <a:pos x="641" y="84"/>
              </a:cxn>
              <a:cxn ang="0">
                <a:pos x="3" y="97"/>
              </a:cxn>
              <a:cxn ang="0">
                <a:pos x="3" y="97"/>
              </a:cxn>
              <a:cxn ang="0">
                <a:pos x="3" y="97"/>
              </a:cxn>
              <a:cxn ang="0">
                <a:pos x="0" y="84"/>
              </a:cxn>
              <a:cxn ang="0">
                <a:pos x="617" y="72"/>
              </a:cxn>
              <a:cxn ang="0">
                <a:pos x="617" y="72"/>
              </a:cxn>
              <a:cxn ang="0">
                <a:pos x="427" y="12"/>
              </a:cxn>
              <a:cxn ang="0">
                <a:pos x="427" y="12"/>
              </a:cxn>
              <a:cxn ang="0">
                <a:pos x="433" y="0"/>
              </a:cxn>
              <a:cxn ang="0">
                <a:pos x="642" y="67"/>
              </a:cxn>
              <a:cxn ang="0">
                <a:pos x="642" y="67"/>
              </a:cxn>
              <a:cxn ang="0">
                <a:pos x="663" y="76"/>
              </a:cxn>
              <a:cxn ang="0">
                <a:pos x="663" y="76"/>
              </a:cxn>
              <a:cxn ang="0">
                <a:pos x="674" y="82"/>
              </a:cxn>
              <a:cxn ang="0">
                <a:pos x="663" y="88"/>
              </a:cxn>
            </a:cxnLst>
            <a:rect l="0" t="0" r="r" b="b"/>
            <a:pathLst>
              <a:path w="674" h="147">
                <a:moveTo>
                  <a:pt x="663" y="88"/>
                </a:moveTo>
                <a:cubicBezTo>
                  <a:pt x="611" y="116"/>
                  <a:pt x="515" y="147"/>
                  <a:pt x="455" y="142"/>
                </a:cubicBezTo>
                <a:cubicBezTo>
                  <a:pt x="455" y="142"/>
                  <a:pt x="455" y="142"/>
                  <a:pt x="455" y="142"/>
                </a:cubicBezTo>
                <a:cubicBezTo>
                  <a:pt x="456" y="129"/>
                  <a:pt x="456" y="129"/>
                  <a:pt x="456" y="129"/>
                </a:cubicBezTo>
                <a:cubicBezTo>
                  <a:pt x="506" y="133"/>
                  <a:pt x="589" y="108"/>
                  <a:pt x="641" y="84"/>
                </a:cubicBezTo>
                <a:cubicBezTo>
                  <a:pt x="641" y="84"/>
                  <a:pt x="641" y="84"/>
                  <a:pt x="641" y="84"/>
                </a:cubicBezTo>
                <a:cubicBezTo>
                  <a:pt x="430" y="101"/>
                  <a:pt x="209" y="61"/>
                  <a:pt x="3" y="97"/>
                </a:cubicBezTo>
                <a:cubicBezTo>
                  <a:pt x="3" y="97"/>
                  <a:pt x="3" y="97"/>
                  <a:pt x="3" y="97"/>
                </a:cubicBezTo>
                <a:cubicBezTo>
                  <a:pt x="3" y="97"/>
                  <a:pt x="3" y="97"/>
                  <a:pt x="3" y="97"/>
                </a:cubicBezTo>
                <a:cubicBezTo>
                  <a:pt x="0" y="84"/>
                  <a:pt x="0" y="84"/>
                  <a:pt x="0" y="84"/>
                </a:cubicBezTo>
                <a:cubicBezTo>
                  <a:pt x="202" y="48"/>
                  <a:pt x="415" y="85"/>
                  <a:pt x="617" y="72"/>
                </a:cubicBezTo>
                <a:cubicBezTo>
                  <a:pt x="617" y="72"/>
                  <a:pt x="617" y="72"/>
                  <a:pt x="617" y="72"/>
                </a:cubicBezTo>
                <a:cubicBezTo>
                  <a:pt x="556" y="53"/>
                  <a:pt x="482" y="50"/>
                  <a:pt x="427" y="12"/>
                </a:cubicBezTo>
                <a:cubicBezTo>
                  <a:pt x="427" y="12"/>
                  <a:pt x="427" y="12"/>
                  <a:pt x="427" y="12"/>
                </a:cubicBezTo>
                <a:cubicBezTo>
                  <a:pt x="433" y="0"/>
                  <a:pt x="433" y="0"/>
                  <a:pt x="433" y="0"/>
                </a:cubicBezTo>
                <a:cubicBezTo>
                  <a:pt x="500" y="22"/>
                  <a:pt x="579" y="30"/>
                  <a:pt x="642" y="67"/>
                </a:cubicBezTo>
                <a:cubicBezTo>
                  <a:pt x="642" y="67"/>
                  <a:pt x="642" y="67"/>
                  <a:pt x="642" y="67"/>
                </a:cubicBezTo>
                <a:cubicBezTo>
                  <a:pt x="649" y="69"/>
                  <a:pt x="656" y="72"/>
                  <a:pt x="663" y="76"/>
                </a:cubicBezTo>
                <a:cubicBezTo>
                  <a:pt x="663" y="76"/>
                  <a:pt x="663" y="76"/>
                  <a:pt x="663" y="76"/>
                </a:cubicBezTo>
                <a:cubicBezTo>
                  <a:pt x="674" y="82"/>
                  <a:pt x="674" y="82"/>
                  <a:pt x="674" y="82"/>
                </a:cubicBezTo>
                <a:cubicBezTo>
                  <a:pt x="663" y="88"/>
                  <a:pt x="663" y="88"/>
                  <a:pt x="663" y="88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762000" y="1491317"/>
            <a:ext cx="71628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indent="-342900" defTabSz="1088232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</a:pPr>
            <a:r>
              <a:rPr lang="en-SG" sz="2000" i="1" dirty="0">
                <a:solidFill>
                  <a:schemeClr val="bg1"/>
                </a:solidFill>
                <a:ea typeface="Open Sans" pitchFamily="34" charset="0"/>
                <a:cs typeface="Open Sans" pitchFamily="34" charset="0"/>
              </a:rPr>
              <a:t>Data sharing, migration and use of data across related systems. </a:t>
            </a:r>
            <a:endParaRPr lang="en-US" sz="2000" i="1" dirty="0">
              <a:solidFill>
                <a:schemeClr val="bg1"/>
              </a:solidFill>
              <a:ea typeface="Open Sans" pitchFamily="34" charset="0"/>
              <a:cs typeface="Open Sans" pitchFamily="34" charset="0"/>
            </a:endParaRPr>
          </a:p>
          <a:p>
            <a:pPr lvl="0" indent="-342900" defTabSz="1088232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</a:pPr>
            <a:r>
              <a:rPr lang="en-SG" sz="2000" i="1" dirty="0">
                <a:solidFill>
                  <a:schemeClr val="bg1"/>
                </a:solidFill>
                <a:ea typeface="Open Sans" pitchFamily="34" charset="0"/>
                <a:cs typeface="Open Sans" pitchFamily="34" charset="0"/>
              </a:rPr>
              <a:t>Interface with available systems</a:t>
            </a:r>
          </a:p>
          <a:p>
            <a:pPr indent="-342900" defTabSz="1088232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</a:pPr>
            <a:r>
              <a:rPr lang="en-SG" sz="2000" i="1" dirty="0">
                <a:solidFill>
                  <a:schemeClr val="bg1"/>
                </a:solidFill>
                <a:ea typeface="Open Sans" pitchFamily="34" charset="0"/>
                <a:cs typeface="Open Sans" pitchFamily="34" charset="0"/>
              </a:rPr>
              <a:t>Simplify data sharing</a:t>
            </a:r>
          </a:p>
          <a:p>
            <a:pPr indent="-342900" defTabSz="1088232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</a:pPr>
            <a:r>
              <a:rPr lang="en-SG" sz="2000" i="1" dirty="0">
                <a:solidFill>
                  <a:schemeClr val="bg1"/>
                </a:solidFill>
                <a:ea typeface="Open Sans" pitchFamily="34" charset="0"/>
                <a:cs typeface="Open Sans" pitchFamily="34" charset="0"/>
              </a:rPr>
              <a:t>Improve data access</a:t>
            </a:r>
          </a:p>
          <a:p>
            <a:pPr indent="-342900" defTabSz="1088232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</a:pPr>
            <a:r>
              <a:rPr lang="en-SG" sz="2000" i="1" dirty="0">
                <a:solidFill>
                  <a:schemeClr val="bg1"/>
                </a:solidFill>
                <a:ea typeface="Open Sans" pitchFamily="34" charset="0"/>
                <a:cs typeface="Open Sans" pitchFamily="34" charset="0"/>
              </a:rPr>
              <a:t>Facilitate decision-making</a:t>
            </a:r>
            <a:endParaRPr lang="en-US" sz="2000" i="1" dirty="0">
              <a:solidFill>
                <a:schemeClr val="bg1"/>
              </a:solidFill>
              <a:ea typeface="Open Sans" pitchFamily="34" charset="0"/>
              <a:cs typeface="Open Sans" pitchFamily="34" charset="0"/>
            </a:endParaRPr>
          </a:p>
          <a:p>
            <a:pPr indent="-342900" defTabSz="1088232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</a:pPr>
            <a:r>
              <a:rPr lang="en-SG" sz="2000" i="1" dirty="0">
                <a:solidFill>
                  <a:schemeClr val="bg1"/>
                </a:solidFill>
                <a:ea typeface="Open Sans" pitchFamily="34" charset="0"/>
                <a:cs typeface="Open Sans" pitchFamily="34" charset="0"/>
              </a:rPr>
              <a:t>Facilitate public outreach</a:t>
            </a:r>
            <a:endParaRPr lang="en-US" sz="2000" i="1" dirty="0">
              <a:solidFill>
                <a:schemeClr val="bg1"/>
              </a:solidFill>
              <a:ea typeface="Open Sans" pitchFamily="34" charset="0"/>
              <a:cs typeface="Open Sans" pitchFamily="34" charset="0"/>
            </a:endParaRPr>
          </a:p>
        </p:txBody>
      </p:sp>
    </p:spTree>
  </p:cSld>
  <p:clrMapOvr>
    <a:masterClrMapping/>
  </p:clrMapOvr>
  <p:transition spd="med">
    <p:wipe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3"/>
          <p:cNvSpPr txBox="1">
            <a:spLocks/>
          </p:cNvSpPr>
          <p:nvPr/>
        </p:nvSpPr>
        <p:spPr>
          <a:xfrm>
            <a:off x="152400" y="124395"/>
            <a:ext cx="2831518" cy="5375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n-US" sz="2000" i="1" dirty="0">
                <a:solidFill>
                  <a:schemeClr val="bg1"/>
                </a:solidFill>
                <a:latin typeface="+mn-lt"/>
                <a:ea typeface="Open Sans" pitchFamily="34" charset="0"/>
                <a:cs typeface="Open Sans" pitchFamily="34" charset="0"/>
              </a:rPr>
              <a:t>Analytical Functionality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705850" y="178743"/>
            <a:ext cx="30008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900" b="1" dirty="0">
                <a:solidFill>
                  <a:schemeClr val="bg1"/>
                </a:solidFill>
              </a:rPr>
              <a:t>0</a:t>
            </a:r>
            <a:r>
              <a:rPr lang="en-US" sz="900" b="1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51" name="Freeform 7"/>
          <p:cNvSpPr>
            <a:spLocks/>
          </p:cNvSpPr>
          <p:nvPr/>
        </p:nvSpPr>
        <p:spPr bwMode="auto">
          <a:xfrm>
            <a:off x="8015288" y="4587875"/>
            <a:ext cx="519112" cy="269875"/>
          </a:xfrm>
          <a:custGeom>
            <a:avLst/>
            <a:gdLst/>
            <a:ahLst/>
            <a:cxnLst>
              <a:cxn ang="0">
                <a:pos x="663" y="88"/>
              </a:cxn>
              <a:cxn ang="0">
                <a:pos x="455" y="142"/>
              </a:cxn>
              <a:cxn ang="0">
                <a:pos x="455" y="142"/>
              </a:cxn>
              <a:cxn ang="0">
                <a:pos x="456" y="129"/>
              </a:cxn>
              <a:cxn ang="0">
                <a:pos x="641" y="84"/>
              </a:cxn>
              <a:cxn ang="0">
                <a:pos x="641" y="84"/>
              </a:cxn>
              <a:cxn ang="0">
                <a:pos x="3" y="97"/>
              </a:cxn>
              <a:cxn ang="0">
                <a:pos x="3" y="97"/>
              </a:cxn>
              <a:cxn ang="0">
                <a:pos x="3" y="97"/>
              </a:cxn>
              <a:cxn ang="0">
                <a:pos x="0" y="84"/>
              </a:cxn>
              <a:cxn ang="0">
                <a:pos x="617" y="72"/>
              </a:cxn>
              <a:cxn ang="0">
                <a:pos x="617" y="72"/>
              </a:cxn>
              <a:cxn ang="0">
                <a:pos x="427" y="12"/>
              </a:cxn>
              <a:cxn ang="0">
                <a:pos x="427" y="12"/>
              </a:cxn>
              <a:cxn ang="0">
                <a:pos x="433" y="0"/>
              </a:cxn>
              <a:cxn ang="0">
                <a:pos x="642" y="67"/>
              </a:cxn>
              <a:cxn ang="0">
                <a:pos x="642" y="67"/>
              </a:cxn>
              <a:cxn ang="0">
                <a:pos x="663" y="76"/>
              </a:cxn>
              <a:cxn ang="0">
                <a:pos x="663" y="76"/>
              </a:cxn>
              <a:cxn ang="0">
                <a:pos x="674" y="82"/>
              </a:cxn>
              <a:cxn ang="0">
                <a:pos x="663" y="88"/>
              </a:cxn>
            </a:cxnLst>
            <a:rect l="0" t="0" r="r" b="b"/>
            <a:pathLst>
              <a:path w="674" h="147">
                <a:moveTo>
                  <a:pt x="663" y="88"/>
                </a:moveTo>
                <a:cubicBezTo>
                  <a:pt x="611" y="116"/>
                  <a:pt x="515" y="147"/>
                  <a:pt x="455" y="142"/>
                </a:cubicBezTo>
                <a:cubicBezTo>
                  <a:pt x="455" y="142"/>
                  <a:pt x="455" y="142"/>
                  <a:pt x="455" y="142"/>
                </a:cubicBezTo>
                <a:cubicBezTo>
                  <a:pt x="456" y="129"/>
                  <a:pt x="456" y="129"/>
                  <a:pt x="456" y="129"/>
                </a:cubicBezTo>
                <a:cubicBezTo>
                  <a:pt x="506" y="133"/>
                  <a:pt x="589" y="108"/>
                  <a:pt x="641" y="84"/>
                </a:cubicBezTo>
                <a:cubicBezTo>
                  <a:pt x="641" y="84"/>
                  <a:pt x="641" y="84"/>
                  <a:pt x="641" y="84"/>
                </a:cubicBezTo>
                <a:cubicBezTo>
                  <a:pt x="430" y="101"/>
                  <a:pt x="209" y="61"/>
                  <a:pt x="3" y="97"/>
                </a:cubicBezTo>
                <a:cubicBezTo>
                  <a:pt x="3" y="97"/>
                  <a:pt x="3" y="97"/>
                  <a:pt x="3" y="97"/>
                </a:cubicBezTo>
                <a:cubicBezTo>
                  <a:pt x="3" y="97"/>
                  <a:pt x="3" y="97"/>
                  <a:pt x="3" y="97"/>
                </a:cubicBezTo>
                <a:cubicBezTo>
                  <a:pt x="0" y="84"/>
                  <a:pt x="0" y="84"/>
                  <a:pt x="0" y="84"/>
                </a:cubicBezTo>
                <a:cubicBezTo>
                  <a:pt x="202" y="48"/>
                  <a:pt x="415" y="85"/>
                  <a:pt x="617" y="72"/>
                </a:cubicBezTo>
                <a:cubicBezTo>
                  <a:pt x="617" y="72"/>
                  <a:pt x="617" y="72"/>
                  <a:pt x="617" y="72"/>
                </a:cubicBezTo>
                <a:cubicBezTo>
                  <a:pt x="556" y="53"/>
                  <a:pt x="482" y="50"/>
                  <a:pt x="427" y="12"/>
                </a:cubicBezTo>
                <a:cubicBezTo>
                  <a:pt x="427" y="12"/>
                  <a:pt x="427" y="12"/>
                  <a:pt x="427" y="12"/>
                </a:cubicBezTo>
                <a:cubicBezTo>
                  <a:pt x="433" y="0"/>
                  <a:pt x="433" y="0"/>
                  <a:pt x="433" y="0"/>
                </a:cubicBezTo>
                <a:cubicBezTo>
                  <a:pt x="500" y="22"/>
                  <a:pt x="579" y="30"/>
                  <a:pt x="642" y="67"/>
                </a:cubicBezTo>
                <a:cubicBezTo>
                  <a:pt x="642" y="67"/>
                  <a:pt x="642" y="67"/>
                  <a:pt x="642" y="67"/>
                </a:cubicBezTo>
                <a:cubicBezTo>
                  <a:pt x="649" y="69"/>
                  <a:pt x="656" y="72"/>
                  <a:pt x="663" y="76"/>
                </a:cubicBezTo>
                <a:cubicBezTo>
                  <a:pt x="663" y="76"/>
                  <a:pt x="663" y="76"/>
                  <a:pt x="663" y="76"/>
                </a:cubicBezTo>
                <a:cubicBezTo>
                  <a:pt x="674" y="82"/>
                  <a:pt x="674" y="82"/>
                  <a:pt x="674" y="82"/>
                </a:cubicBezTo>
                <a:cubicBezTo>
                  <a:pt x="663" y="88"/>
                  <a:pt x="663" y="88"/>
                  <a:pt x="663" y="88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52400" y="1504950"/>
            <a:ext cx="8991600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indent="-342900" defTabSz="1088232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</a:pPr>
            <a:r>
              <a:rPr lang="en-SG" sz="2000" i="1" dirty="0">
                <a:solidFill>
                  <a:schemeClr val="bg1"/>
                </a:solidFill>
                <a:ea typeface="Open Sans" pitchFamily="34" charset="0"/>
                <a:cs typeface="Open Sans" pitchFamily="34" charset="0"/>
              </a:rPr>
              <a:t>Process  and analyse data </a:t>
            </a:r>
          </a:p>
          <a:p>
            <a:pPr lvl="0" indent="-342900" defTabSz="1088232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</a:pPr>
            <a:r>
              <a:rPr lang="en-SG" sz="2000" i="1" dirty="0">
                <a:solidFill>
                  <a:schemeClr val="bg1"/>
                </a:solidFill>
                <a:ea typeface="Open Sans" pitchFamily="34" charset="0"/>
                <a:cs typeface="Open Sans" pitchFamily="34" charset="0"/>
              </a:rPr>
              <a:t>Analytical information related to revenue collection efficiency</a:t>
            </a:r>
            <a:endParaRPr lang="en-US" sz="2000" i="1" dirty="0">
              <a:solidFill>
                <a:schemeClr val="bg1"/>
              </a:solidFill>
              <a:ea typeface="Open Sans" pitchFamily="34" charset="0"/>
              <a:cs typeface="Open Sans" pitchFamily="34" charset="0"/>
            </a:endParaRPr>
          </a:p>
          <a:p>
            <a:pPr lvl="0" indent="-342900" defTabSz="1088232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</a:pPr>
            <a:r>
              <a:rPr lang="en-SG" sz="2000" i="1" dirty="0">
                <a:solidFill>
                  <a:schemeClr val="bg1"/>
                </a:solidFill>
                <a:ea typeface="Open Sans" pitchFamily="34" charset="0"/>
                <a:cs typeface="Open Sans" pitchFamily="34" charset="0"/>
              </a:rPr>
              <a:t>Information about the </a:t>
            </a:r>
            <a:r>
              <a:rPr lang="en-SG" sz="1900" i="1" dirty="0">
                <a:solidFill>
                  <a:schemeClr val="bg1"/>
                </a:solidFill>
                <a:ea typeface="Open Sans" pitchFamily="34" charset="0"/>
                <a:cs typeface="Open Sans" pitchFamily="34" charset="0"/>
              </a:rPr>
              <a:t>performance and management of revenue services and assets </a:t>
            </a:r>
          </a:p>
          <a:p>
            <a:pPr lvl="0" indent="-342900" defTabSz="1088232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</a:pPr>
            <a:r>
              <a:rPr lang="en-SG" sz="2000" i="1" dirty="0">
                <a:solidFill>
                  <a:schemeClr val="bg1"/>
                </a:solidFill>
                <a:ea typeface="Open Sans" pitchFamily="34" charset="0"/>
                <a:cs typeface="Open Sans" pitchFamily="34" charset="0"/>
              </a:rPr>
              <a:t>Capacity to simulate conditions considering changing scenarios for key indicators.</a:t>
            </a:r>
            <a:endParaRPr lang="en-US" sz="2000" i="1" dirty="0">
              <a:solidFill>
                <a:schemeClr val="bg1"/>
              </a:solidFill>
              <a:ea typeface="Open Sans" pitchFamily="34" charset="0"/>
              <a:cs typeface="Open Sans" pitchFamily="34" charset="0"/>
            </a:endParaRPr>
          </a:p>
        </p:txBody>
      </p:sp>
    </p:spTree>
  </p:cSld>
  <p:clrMapOvr>
    <a:masterClrMapping/>
  </p:clrMapOvr>
  <p:transition spd="med">
    <p:split orient="vert"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3"/>
          <p:cNvSpPr txBox="1">
            <a:spLocks/>
          </p:cNvSpPr>
          <p:nvPr/>
        </p:nvSpPr>
        <p:spPr>
          <a:xfrm>
            <a:off x="65612" y="176836"/>
            <a:ext cx="3200400" cy="4560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n-US" sz="1500" b="1" dirty="0">
                <a:solidFill>
                  <a:schemeClr val="bg1"/>
                </a:solidFill>
              </a:rPr>
              <a:t>Convergence and Consolidation </a:t>
            </a:r>
          </a:p>
          <a:p>
            <a:r>
              <a:rPr lang="en-US" sz="1500" b="1" dirty="0">
                <a:solidFill>
                  <a:schemeClr val="bg1"/>
                </a:solidFill>
              </a:rPr>
              <a:t>of Information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705850" y="178743"/>
            <a:ext cx="30008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900" b="1" dirty="0">
                <a:solidFill>
                  <a:schemeClr val="bg1"/>
                </a:solidFill>
              </a:rPr>
              <a:t>0</a:t>
            </a:r>
            <a:r>
              <a:rPr lang="en-US" sz="900" b="1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50" name="Freeform 7"/>
          <p:cNvSpPr>
            <a:spLocks/>
          </p:cNvSpPr>
          <p:nvPr/>
        </p:nvSpPr>
        <p:spPr bwMode="auto">
          <a:xfrm>
            <a:off x="8091488" y="4587875"/>
            <a:ext cx="519112" cy="269875"/>
          </a:xfrm>
          <a:custGeom>
            <a:avLst/>
            <a:gdLst/>
            <a:ahLst/>
            <a:cxnLst>
              <a:cxn ang="0">
                <a:pos x="663" y="88"/>
              </a:cxn>
              <a:cxn ang="0">
                <a:pos x="455" y="142"/>
              </a:cxn>
              <a:cxn ang="0">
                <a:pos x="455" y="142"/>
              </a:cxn>
              <a:cxn ang="0">
                <a:pos x="456" y="129"/>
              </a:cxn>
              <a:cxn ang="0">
                <a:pos x="641" y="84"/>
              </a:cxn>
              <a:cxn ang="0">
                <a:pos x="641" y="84"/>
              </a:cxn>
              <a:cxn ang="0">
                <a:pos x="3" y="97"/>
              </a:cxn>
              <a:cxn ang="0">
                <a:pos x="3" y="97"/>
              </a:cxn>
              <a:cxn ang="0">
                <a:pos x="3" y="97"/>
              </a:cxn>
              <a:cxn ang="0">
                <a:pos x="0" y="84"/>
              </a:cxn>
              <a:cxn ang="0">
                <a:pos x="617" y="72"/>
              </a:cxn>
              <a:cxn ang="0">
                <a:pos x="617" y="72"/>
              </a:cxn>
              <a:cxn ang="0">
                <a:pos x="427" y="12"/>
              </a:cxn>
              <a:cxn ang="0">
                <a:pos x="427" y="12"/>
              </a:cxn>
              <a:cxn ang="0">
                <a:pos x="433" y="0"/>
              </a:cxn>
              <a:cxn ang="0">
                <a:pos x="642" y="67"/>
              </a:cxn>
              <a:cxn ang="0">
                <a:pos x="642" y="67"/>
              </a:cxn>
              <a:cxn ang="0">
                <a:pos x="663" y="76"/>
              </a:cxn>
              <a:cxn ang="0">
                <a:pos x="663" y="76"/>
              </a:cxn>
              <a:cxn ang="0">
                <a:pos x="674" y="82"/>
              </a:cxn>
              <a:cxn ang="0">
                <a:pos x="663" y="88"/>
              </a:cxn>
            </a:cxnLst>
            <a:rect l="0" t="0" r="r" b="b"/>
            <a:pathLst>
              <a:path w="674" h="147">
                <a:moveTo>
                  <a:pt x="663" y="88"/>
                </a:moveTo>
                <a:cubicBezTo>
                  <a:pt x="611" y="116"/>
                  <a:pt x="515" y="147"/>
                  <a:pt x="455" y="142"/>
                </a:cubicBezTo>
                <a:cubicBezTo>
                  <a:pt x="455" y="142"/>
                  <a:pt x="455" y="142"/>
                  <a:pt x="455" y="142"/>
                </a:cubicBezTo>
                <a:cubicBezTo>
                  <a:pt x="456" y="129"/>
                  <a:pt x="456" y="129"/>
                  <a:pt x="456" y="129"/>
                </a:cubicBezTo>
                <a:cubicBezTo>
                  <a:pt x="506" y="133"/>
                  <a:pt x="589" y="108"/>
                  <a:pt x="641" y="84"/>
                </a:cubicBezTo>
                <a:cubicBezTo>
                  <a:pt x="641" y="84"/>
                  <a:pt x="641" y="84"/>
                  <a:pt x="641" y="84"/>
                </a:cubicBezTo>
                <a:cubicBezTo>
                  <a:pt x="430" y="101"/>
                  <a:pt x="209" y="61"/>
                  <a:pt x="3" y="97"/>
                </a:cubicBezTo>
                <a:cubicBezTo>
                  <a:pt x="3" y="97"/>
                  <a:pt x="3" y="97"/>
                  <a:pt x="3" y="97"/>
                </a:cubicBezTo>
                <a:cubicBezTo>
                  <a:pt x="3" y="97"/>
                  <a:pt x="3" y="97"/>
                  <a:pt x="3" y="97"/>
                </a:cubicBezTo>
                <a:cubicBezTo>
                  <a:pt x="0" y="84"/>
                  <a:pt x="0" y="84"/>
                  <a:pt x="0" y="84"/>
                </a:cubicBezTo>
                <a:cubicBezTo>
                  <a:pt x="202" y="48"/>
                  <a:pt x="415" y="85"/>
                  <a:pt x="617" y="72"/>
                </a:cubicBezTo>
                <a:cubicBezTo>
                  <a:pt x="617" y="72"/>
                  <a:pt x="617" y="72"/>
                  <a:pt x="617" y="72"/>
                </a:cubicBezTo>
                <a:cubicBezTo>
                  <a:pt x="556" y="53"/>
                  <a:pt x="482" y="50"/>
                  <a:pt x="427" y="12"/>
                </a:cubicBezTo>
                <a:cubicBezTo>
                  <a:pt x="427" y="12"/>
                  <a:pt x="427" y="12"/>
                  <a:pt x="427" y="12"/>
                </a:cubicBezTo>
                <a:cubicBezTo>
                  <a:pt x="433" y="0"/>
                  <a:pt x="433" y="0"/>
                  <a:pt x="433" y="0"/>
                </a:cubicBezTo>
                <a:cubicBezTo>
                  <a:pt x="500" y="22"/>
                  <a:pt x="579" y="30"/>
                  <a:pt x="642" y="67"/>
                </a:cubicBezTo>
                <a:cubicBezTo>
                  <a:pt x="642" y="67"/>
                  <a:pt x="642" y="67"/>
                  <a:pt x="642" y="67"/>
                </a:cubicBezTo>
                <a:cubicBezTo>
                  <a:pt x="649" y="69"/>
                  <a:pt x="656" y="72"/>
                  <a:pt x="663" y="76"/>
                </a:cubicBezTo>
                <a:cubicBezTo>
                  <a:pt x="663" y="76"/>
                  <a:pt x="663" y="76"/>
                  <a:pt x="663" y="76"/>
                </a:cubicBezTo>
                <a:cubicBezTo>
                  <a:pt x="674" y="82"/>
                  <a:pt x="674" y="82"/>
                  <a:pt x="674" y="82"/>
                </a:cubicBezTo>
                <a:cubicBezTo>
                  <a:pt x="663" y="88"/>
                  <a:pt x="663" y="88"/>
                  <a:pt x="663" y="88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33400" y="1581150"/>
            <a:ext cx="8077200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342900" defTabSz="1088232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</a:pPr>
            <a:r>
              <a:rPr lang="en-SG" sz="2000" i="1" dirty="0">
                <a:solidFill>
                  <a:schemeClr val="bg1"/>
                </a:solidFill>
                <a:ea typeface="Open Sans" pitchFamily="34" charset="0"/>
                <a:cs typeface="Open Sans" pitchFamily="34" charset="0"/>
              </a:rPr>
              <a:t>consolidation of data from ULBs to upwards. </a:t>
            </a:r>
            <a:endParaRPr lang="en-US" sz="2000" i="1" dirty="0">
              <a:solidFill>
                <a:schemeClr val="bg1"/>
              </a:solidFill>
              <a:ea typeface="Open Sans" pitchFamily="34" charset="0"/>
              <a:cs typeface="Open Sans" pitchFamily="34" charset="0"/>
            </a:endParaRPr>
          </a:p>
          <a:p>
            <a:pPr indent="-342900" defTabSz="1088232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</a:pPr>
            <a:r>
              <a:rPr lang="en-SG" sz="2000" i="1" dirty="0">
                <a:solidFill>
                  <a:schemeClr val="bg1"/>
                </a:solidFill>
                <a:ea typeface="Open Sans" pitchFamily="34" charset="0"/>
                <a:cs typeface="Open Sans" pitchFamily="34" charset="0"/>
              </a:rPr>
              <a:t>The consolidated information should allow for macro-level analysis. </a:t>
            </a:r>
            <a:endParaRPr lang="en-US" sz="2000" i="1" dirty="0">
              <a:solidFill>
                <a:schemeClr val="bg1"/>
              </a:solidFill>
              <a:ea typeface="Open Sans" pitchFamily="34" charset="0"/>
              <a:cs typeface="Open Sans" pitchFamily="34" charset="0"/>
            </a:endParaRPr>
          </a:p>
          <a:p>
            <a:pPr indent="-342900" defTabSz="1088232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</a:pPr>
            <a:r>
              <a:rPr lang="en-SG" sz="2000" i="1" dirty="0">
                <a:solidFill>
                  <a:schemeClr val="bg1"/>
                </a:solidFill>
                <a:ea typeface="Open Sans" pitchFamily="34" charset="0"/>
                <a:cs typeface="Open Sans" pitchFamily="34" charset="0"/>
              </a:rPr>
              <a:t>Options for sharing information with other concerned agencies </a:t>
            </a:r>
          </a:p>
          <a:p>
            <a:pPr indent="-342900" defTabSz="1088232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</a:pPr>
            <a:r>
              <a:rPr lang="en-US" sz="2000" i="1" dirty="0">
                <a:solidFill>
                  <a:schemeClr val="bg1"/>
                </a:solidFill>
                <a:ea typeface="Open Sans" pitchFamily="34" charset="0"/>
                <a:cs typeface="Open Sans" pitchFamily="34" charset="0"/>
              </a:rPr>
              <a:t>Interface with the public to promote stakeholder participation.</a:t>
            </a:r>
          </a:p>
        </p:txBody>
      </p:sp>
    </p:spTree>
  </p:cSld>
  <p:clrMapOvr>
    <a:masterClrMapping/>
  </p:clrMapOvr>
  <p:transition spd="med"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3"/>
          <p:cNvSpPr txBox="1">
            <a:spLocks/>
          </p:cNvSpPr>
          <p:nvPr/>
        </p:nvSpPr>
        <p:spPr>
          <a:xfrm>
            <a:off x="228600" y="189190"/>
            <a:ext cx="2495550" cy="571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n-US" sz="2000" b="1" dirty="0">
                <a:solidFill>
                  <a:schemeClr val="bg1"/>
                </a:solidFill>
              </a:rPr>
              <a:t>Communications Interface</a:t>
            </a:r>
          </a:p>
          <a:p>
            <a:r>
              <a:rPr lang="en-US" sz="1100" b="1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705850" y="178743"/>
            <a:ext cx="30008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900" b="1" dirty="0">
                <a:solidFill>
                  <a:schemeClr val="bg1"/>
                </a:solidFill>
              </a:rPr>
              <a:t>0</a:t>
            </a:r>
            <a:r>
              <a:rPr lang="en-US" sz="900" b="1" dirty="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49" name="Freeform 7"/>
          <p:cNvSpPr>
            <a:spLocks/>
          </p:cNvSpPr>
          <p:nvPr/>
        </p:nvSpPr>
        <p:spPr bwMode="auto">
          <a:xfrm>
            <a:off x="8015288" y="4587875"/>
            <a:ext cx="519112" cy="269875"/>
          </a:xfrm>
          <a:custGeom>
            <a:avLst/>
            <a:gdLst/>
            <a:ahLst/>
            <a:cxnLst>
              <a:cxn ang="0">
                <a:pos x="663" y="88"/>
              </a:cxn>
              <a:cxn ang="0">
                <a:pos x="455" y="142"/>
              </a:cxn>
              <a:cxn ang="0">
                <a:pos x="455" y="142"/>
              </a:cxn>
              <a:cxn ang="0">
                <a:pos x="456" y="129"/>
              </a:cxn>
              <a:cxn ang="0">
                <a:pos x="641" y="84"/>
              </a:cxn>
              <a:cxn ang="0">
                <a:pos x="641" y="84"/>
              </a:cxn>
              <a:cxn ang="0">
                <a:pos x="3" y="97"/>
              </a:cxn>
              <a:cxn ang="0">
                <a:pos x="3" y="97"/>
              </a:cxn>
              <a:cxn ang="0">
                <a:pos x="3" y="97"/>
              </a:cxn>
              <a:cxn ang="0">
                <a:pos x="0" y="84"/>
              </a:cxn>
              <a:cxn ang="0">
                <a:pos x="617" y="72"/>
              </a:cxn>
              <a:cxn ang="0">
                <a:pos x="617" y="72"/>
              </a:cxn>
              <a:cxn ang="0">
                <a:pos x="427" y="12"/>
              </a:cxn>
              <a:cxn ang="0">
                <a:pos x="427" y="12"/>
              </a:cxn>
              <a:cxn ang="0">
                <a:pos x="433" y="0"/>
              </a:cxn>
              <a:cxn ang="0">
                <a:pos x="642" y="67"/>
              </a:cxn>
              <a:cxn ang="0">
                <a:pos x="642" y="67"/>
              </a:cxn>
              <a:cxn ang="0">
                <a:pos x="663" y="76"/>
              </a:cxn>
              <a:cxn ang="0">
                <a:pos x="663" y="76"/>
              </a:cxn>
              <a:cxn ang="0">
                <a:pos x="674" y="82"/>
              </a:cxn>
              <a:cxn ang="0">
                <a:pos x="663" y="88"/>
              </a:cxn>
            </a:cxnLst>
            <a:rect l="0" t="0" r="r" b="b"/>
            <a:pathLst>
              <a:path w="674" h="147">
                <a:moveTo>
                  <a:pt x="663" y="88"/>
                </a:moveTo>
                <a:cubicBezTo>
                  <a:pt x="611" y="116"/>
                  <a:pt x="515" y="147"/>
                  <a:pt x="455" y="142"/>
                </a:cubicBezTo>
                <a:cubicBezTo>
                  <a:pt x="455" y="142"/>
                  <a:pt x="455" y="142"/>
                  <a:pt x="455" y="142"/>
                </a:cubicBezTo>
                <a:cubicBezTo>
                  <a:pt x="456" y="129"/>
                  <a:pt x="456" y="129"/>
                  <a:pt x="456" y="129"/>
                </a:cubicBezTo>
                <a:cubicBezTo>
                  <a:pt x="506" y="133"/>
                  <a:pt x="589" y="108"/>
                  <a:pt x="641" y="84"/>
                </a:cubicBezTo>
                <a:cubicBezTo>
                  <a:pt x="641" y="84"/>
                  <a:pt x="641" y="84"/>
                  <a:pt x="641" y="84"/>
                </a:cubicBezTo>
                <a:cubicBezTo>
                  <a:pt x="430" y="101"/>
                  <a:pt x="209" y="61"/>
                  <a:pt x="3" y="97"/>
                </a:cubicBezTo>
                <a:cubicBezTo>
                  <a:pt x="3" y="97"/>
                  <a:pt x="3" y="97"/>
                  <a:pt x="3" y="97"/>
                </a:cubicBezTo>
                <a:cubicBezTo>
                  <a:pt x="3" y="97"/>
                  <a:pt x="3" y="97"/>
                  <a:pt x="3" y="97"/>
                </a:cubicBezTo>
                <a:cubicBezTo>
                  <a:pt x="0" y="84"/>
                  <a:pt x="0" y="84"/>
                  <a:pt x="0" y="84"/>
                </a:cubicBezTo>
                <a:cubicBezTo>
                  <a:pt x="202" y="48"/>
                  <a:pt x="415" y="85"/>
                  <a:pt x="617" y="72"/>
                </a:cubicBezTo>
                <a:cubicBezTo>
                  <a:pt x="617" y="72"/>
                  <a:pt x="617" y="72"/>
                  <a:pt x="617" y="72"/>
                </a:cubicBezTo>
                <a:cubicBezTo>
                  <a:pt x="556" y="53"/>
                  <a:pt x="482" y="50"/>
                  <a:pt x="427" y="12"/>
                </a:cubicBezTo>
                <a:cubicBezTo>
                  <a:pt x="427" y="12"/>
                  <a:pt x="427" y="12"/>
                  <a:pt x="427" y="12"/>
                </a:cubicBezTo>
                <a:cubicBezTo>
                  <a:pt x="433" y="0"/>
                  <a:pt x="433" y="0"/>
                  <a:pt x="433" y="0"/>
                </a:cubicBezTo>
                <a:cubicBezTo>
                  <a:pt x="500" y="22"/>
                  <a:pt x="579" y="30"/>
                  <a:pt x="642" y="67"/>
                </a:cubicBezTo>
                <a:cubicBezTo>
                  <a:pt x="642" y="67"/>
                  <a:pt x="642" y="67"/>
                  <a:pt x="642" y="67"/>
                </a:cubicBezTo>
                <a:cubicBezTo>
                  <a:pt x="649" y="69"/>
                  <a:pt x="656" y="72"/>
                  <a:pt x="663" y="76"/>
                </a:cubicBezTo>
                <a:cubicBezTo>
                  <a:pt x="663" y="76"/>
                  <a:pt x="663" y="76"/>
                  <a:pt x="663" y="76"/>
                </a:cubicBezTo>
                <a:cubicBezTo>
                  <a:pt x="674" y="82"/>
                  <a:pt x="674" y="82"/>
                  <a:pt x="674" y="82"/>
                </a:cubicBezTo>
                <a:cubicBezTo>
                  <a:pt x="663" y="88"/>
                  <a:pt x="663" y="88"/>
                  <a:pt x="663" y="88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0B61B03-2171-4474-90B1-B895DBC1D609}"/>
              </a:ext>
            </a:extLst>
          </p:cNvPr>
          <p:cNvSpPr txBox="1">
            <a:spLocks/>
          </p:cNvSpPr>
          <p:nvPr/>
        </p:nvSpPr>
        <p:spPr>
          <a:xfrm>
            <a:off x="518851" y="1504950"/>
            <a:ext cx="8477250" cy="1676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342900" algn="l" defTabSz="1088232">
              <a:buClr>
                <a:schemeClr val="hlink"/>
              </a:buClr>
              <a:buSzPct val="65000"/>
              <a:buFont typeface="Wingdings" pitchFamily="2" charset="2"/>
              <a:buChar char="n"/>
            </a:pPr>
            <a:r>
              <a:rPr lang="en-SG" sz="2000" i="1" dirty="0">
                <a:solidFill>
                  <a:schemeClr val="bg1"/>
                </a:solidFill>
                <a:ea typeface="Open Sans" pitchFamily="34" charset="0"/>
                <a:cs typeface="Open Sans" pitchFamily="34" charset="0"/>
              </a:rPr>
              <a:t>Interface with other modes of communication </a:t>
            </a:r>
          </a:p>
          <a:p>
            <a:pPr indent="-342900" algn="l" defTabSz="1088232">
              <a:buClr>
                <a:schemeClr val="hlink"/>
              </a:buClr>
              <a:buSzPct val="65000"/>
              <a:buFont typeface="Wingdings" pitchFamily="2" charset="2"/>
              <a:buChar char="n"/>
            </a:pPr>
            <a:r>
              <a:rPr lang="en-SG" sz="2000" i="1" dirty="0">
                <a:solidFill>
                  <a:schemeClr val="bg1"/>
                </a:solidFill>
                <a:ea typeface="Open Sans" pitchFamily="34" charset="0"/>
                <a:cs typeface="Open Sans" pitchFamily="34" charset="0"/>
              </a:rPr>
              <a:t>Facilitate automated email of tax notices to concerned taxpayers</a:t>
            </a:r>
          </a:p>
          <a:p>
            <a:pPr indent="-342900" algn="l" defTabSz="1088232">
              <a:buClr>
                <a:schemeClr val="hlink"/>
              </a:buClr>
              <a:buSzPct val="65000"/>
              <a:buFont typeface="Wingdings" pitchFamily="2" charset="2"/>
              <a:buChar char="n"/>
            </a:pPr>
            <a:r>
              <a:rPr lang="en-SG" sz="2000" i="1" dirty="0">
                <a:solidFill>
                  <a:schemeClr val="bg1"/>
                </a:solidFill>
                <a:ea typeface="Open Sans" pitchFamily="34" charset="0"/>
                <a:cs typeface="Open Sans" pitchFamily="34" charset="0"/>
              </a:rPr>
              <a:t>Collaboration with Government agencies  to oversee disaster management </a:t>
            </a:r>
          </a:p>
          <a:p>
            <a:pPr indent="-342900" algn="l" defTabSz="1088232">
              <a:buClr>
                <a:schemeClr val="hlink"/>
              </a:buClr>
              <a:buSzPct val="65000"/>
              <a:buFont typeface="Wingdings" pitchFamily="2" charset="2"/>
              <a:buChar char="n"/>
            </a:pPr>
            <a:r>
              <a:rPr lang="en-SG" sz="2000" i="1" dirty="0">
                <a:solidFill>
                  <a:schemeClr val="bg1"/>
                </a:solidFill>
                <a:ea typeface="Open Sans" pitchFamily="34" charset="0"/>
                <a:cs typeface="Open Sans" pitchFamily="34" charset="0"/>
              </a:rPr>
              <a:t>Web-based interface with the public to promote stakeholder participation</a:t>
            </a:r>
            <a:endParaRPr lang="en-US" sz="2000" i="1" dirty="0">
              <a:solidFill>
                <a:schemeClr val="bg1"/>
              </a:solidFill>
              <a:ea typeface="Open Sans" pitchFamily="34" charset="0"/>
              <a:cs typeface="Open Sans" pitchFamily="34" charset="0"/>
            </a:endParaRPr>
          </a:p>
        </p:txBody>
      </p:sp>
    </p:spTree>
  </p:cSld>
  <p:clrMapOvr>
    <a:masterClrMapping/>
  </p:clrMapOvr>
  <p:transition spd="med"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6294</TotalTime>
  <Words>953</Words>
  <Application>Microsoft Office PowerPoint</Application>
  <PresentationFormat>On-screen Show (16:9)</PresentationFormat>
  <Paragraphs>309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3" baseType="lpstr">
      <vt:lpstr>Archistico</vt:lpstr>
      <vt:lpstr>Arial</vt:lpstr>
      <vt:lpstr>Arial Narrow</vt:lpstr>
      <vt:lpstr>Calibri</vt:lpstr>
      <vt:lpstr>FontAwesome</vt:lpstr>
      <vt:lpstr>Open Sans</vt:lpstr>
      <vt:lpstr>Source Sans Pro Light</vt:lpstr>
      <vt:lpstr>Times New Roman</vt:lpstr>
      <vt:lpstr>Wingdings</vt:lpstr>
      <vt:lpstr>Office Theme</vt:lpstr>
      <vt:lpstr>PowerPoint Presentation</vt:lpstr>
      <vt:lpstr>PowerPoint Presentation</vt:lpstr>
      <vt:lpstr>GIS-PIAMS will consist of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 GIS-PIAMS fro Community based City Management </vt:lpstr>
      <vt:lpstr> </vt:lpstr>
      <vt:lpstr>PowerPoint Presentation</vt:lpstr>
      <vt:lpstr>PowerPoint Presentation</vt:lpstr>
      <vt:lpstr>Road Inventory Status</vt:lpstr>
      <vt:lpstr>Drain Inventory Status</vt:lpstr>
      <vt:lpstr>Household Survey</vt:lpstr>
      <vt:lpstr>Water Supply Network Survey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Gary Steven</dc:creator>
  <cp:lastModifiedBy>ABHQ</cp:lastModifiedBy>
  <cp:revision>873</cp:revision>
  <dcterms:created xsi:type="dcterms:W3CDTF">2014-09-28T08:03:57Z</dcterms:created>
  <dcterms:modified xsi:type="dcterms:W3CDTF">2018-03-12T09:56:23Z</dcterms:modified>
</cp:coreProperties>
</file>